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7" r:id="rId3"/>
    <p:sldId id="270" r:id="rId4"/>
    <p:sldId id="257" r:id="rId5"/>
    <p:sldId id="262" r:id="rId6"/>
    <p:sldId id="258" r:id="rId7"/>
    <p:sldId id="259" r:id="rId8"/>
    <p:sldId id="260" r:id="rId9"/>
    <p:sldId id="263" r:id="rId10"/>
    <p:sldId id="265" r:id="rId11"/>
    <p:sldId id="266" r:id="rId12"/>
    <p:sldId id="269" r:id="rId13"/>
    <p:sldId id="268" r:id="rId14"/>
    <p:sldId id="273" r:id="rId15"/>
    <p:sldId id="274" r:id="rId16"/>
    <p:sldId id="278" r:id="rId17"/>
    <p:sldId id="275" r:id="rId18"/>
    <p:sldId id="279" r:id="rId19"/>
    <p:sldId id="300" r:id="rId20"/>
    <p:sldId id="276" r:id="rId21"/>
    <p:sldId id="280" r:id="rId22"/>
    <p:sldId id="309"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A06AD4-6F6D-E483-EB17-394244A666B4}" name="Charlotte Rogers" initials="CR" userId="S::crogers@cochlear.com::b0647017-a03b-4693-9331-6fa18c84fe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62C45-6FA0-4243-B3F4-F7F6E5A49C98}" v="696" dt="2024-04-28T08:46:09.130"/>
    <p1510:client id="{BE8C7FB8-E9BB-C943-B2FE-6F520754FB83}" v="20" dt="2024-04-28T23:27:17.739"/>
    <p1510:client id="{C4F3889C-D30E-4253-8EAB-D0BB9BEC71A4}" v="179" dt="2024-04-28T11:44:35.246"/>
    <p1510:client id="{E12DD783-3F75-43D6-99B4-9620A874F9D2}" v="16" dt="2024-04-28T08:55:13.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1"/>
    <p:restoredTop sz="85726"/>
  </p:normalViewPr>
  <p:slideViewPr>
    <p:cSldViewPr snapToGrid="0">
      <p:cViewPr varScale="1">
        <p:scale>
          <a:sx n="93" d="100"/>
          <a:sy n="93" d="100"/>
        </p:scale>
        <p:origin x="1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mailto:admin@baaudiology.org" TargetMode="External"/><Relationship Id="rId1" Type="http://schemas.openxmlformats.org/officeDocument/2006/relationships/hyperlink" Target="mailto:support@auditdata.com"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20.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hyperlink" Target="mailto:admin@baaudiology.org" TargetMode="External"/><Relationship Id="rId3" Type="http://schemas.openxmlformats.org/officeDocument/2006/relationships/hyperlink" Target="mailto:support@auditdata.com" TargetMode="External"/><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20.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DF5CE-AD84-4982-8818-5FF4C0DFA001}"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1B330F1-67A8-410F-8607-EA7EE9F80A49}">
      <dgm:prSet/>
      <dgm:spPr/>
      <dgm:t>
        <a:bodyPr/>
        <a:lstStyle/>
        <a:p>
          <a:pPr>
            <a:lnSpc>
              <a:spcPct val="100000"/>
            </a:lnSpc>
            <a:defRPr b="1"/>
          </a:pPr>
          <a:r>
            <a:rPr lang="en-GB"/>
            <a:t>Auditdata</a:t>
          </a:r>
          <a:endParaRPr lang="en-US"/>
        </a:p>
      </dgm:t>
    </dgm:pt>
    <dgm:pt modelId="{DC81CB33-9B44-4C0E-B5C4-9492A81265BD}" type="parTrans" cxnId="{FE1A4F91-489A-4E65-B750-390407601D9C}">
      <dgm:prSet/>
      <dgm:spPr/>
      <dgm:t>
        <a:bodyPr/>
        <a:lstStyle/>
        <a:p>
          <a:endParaRPr lang="en-US"/>
        </a:p>
      </dgm:t>
    </dgm:pt>
    <dgm:pt modelId="{AE101D82-068F-43A0-872A-590403CEDD15}" type="sibTrans" cxnId="{FE1A4F91-489A-4E65-B750-390407601D9C}">
      <dgm:prSet/>
      <dgm:spPr/>
      <dgm:t>
        <a:bodyPr/>
        <a:lstStyle/>
        <a:p>
          <a:endParaRPr lang="en-US"/>
        </a:p>
      </dgm:t>
    </dgm:pt>
    <dgm:pt modelId="{DE6CA782-F3E6-4D5B-8058-8668FC2FDC99}">
      <dgm:prSet/>
      <dgm:spPr/>
      <dgm:t>
        <a:bodyPr/>
        <a:lstStyle/>
        <a:p>
          <a:pPr>
            <a:lnSpc>
              <a:spcPct val="100000"/>
            </a:lnSpc>
          </a:pPr>
          <a:r>
            <a:rPr lang="en-GB">
              <a:hlinkClick xmlns:r="http://schemas.openxmlformats.org/officeDocument/2006/relationships" r:id="rId1"/>
            </a:rPr>
            <a:t>support@auditdata.com</a:t>
          </a:r>
          <a:r>
            <a:rPr lang="en-GB"/>
            <a:t> </a:t>
          </a:r>
          <a:endParaRPr lang="en-US"/>
        </a:p>
      </dgm:t>
    </dgm:pt>
    <dgm:pt modelId="{95C04EE6-F78A-489A-8B01-57B1B54B9496}" type="parTrans" cxnId="{79CE7658-34A5-4CDF-8D50-F2894B71B515}">
      <dgm:prSet/>
      <dgm:spPr/>
      <dgm:t>
        <a:bodyPr/>
        <a:lstStyle/>
        <a:p>
          <a:endParaRPr lang="en-US"/>
        </a:p>
      </dgm:t>
    </dgm:pt>
    <dgm:pt modelId="{5BDD3E0E-D8C9-449F-AA54-A7B1382D140D}" type="sibTrans" cxnId="{79CE7658-34A5-4CDF-8D50-F2894B71B515}">
      <dgm:prSet/>
      <dgm:spPr/>
      <dgm:t>
        <a:bodyPr/>
        <a:lstStyle/>
        <a:p>
          <a:endParaRPr lang="en-US"/>
        </a:p>
      </dgm:t>
    </dgm:pt>
    <dgm:pt modelId="{8191532D-D566-431D-A611-AFBCA66EFCB5}">
      <dgm:prSet/>
      <dgm:spPr/>
      <dgm:t>
        <a:bodyPr/>
        <a:lstStyle/>
        <a:p>
          <a:pPr>
            <a:lnSpc>
              <a:spcPct val="100000"/>
            </a:lnSpc>
          </a:pPr>
          <a:r>
            <a:rPr lang="en-GB"/>
            <a:t>0333 444 4212</a:t>
          </a:r>
          <a:endParaRPr lang="en-US"/>
        </a:p>
      </dgm:t>
    </dgm:pt>
    <dgm:pt modelId="{67CF73A5-AEE4-4799-9323-A590CB8E03A4}" type="parTrans" cxnId="{FC19FE97-9EAF-4D0F-9E9F-6F3DDA74F6A9}">
      <dgm:prSet/>
      <dgm:spPr/>
      <dgm:t>
        <a:bodyPr/>
        <a:lstStyle/>
        <a:p>
          <a:endParaRPr lang="en-US"/>
        </a:p>
      </dgm:t>
    </dgm:pt>
    <dgm:pt modelId="{1AC918AB-431A-48E7-A0FF-EDC4B6F16B2B}" type="sibTrans" cxnId="{FC19FE97-9EAF-4D0F-9E9F-6F3DDA74F6A9}">
      <dgm:prSet/>
      <dgm:spPr/>
      <dgm:t>
        <a:bodyPr/>
        <a:lstStyle/>
        <a:p>
          <a:endParaRPr lang="en-US"/>
        </a:p>
      </dgm:t>
    </dgm:pt>
    <dgm:pt modelId="{C3A6AAF7-0848-4BAB-BAC3-82045013E888}">
      <dgm:prSet/>
      <dgm:spPr/>
      <dgm:t>
        <a:bodyPr/>
        <a:lstStyle/>
        <a:p>
          <a:pPr>
            <a:lnSpc>
              <a:spcPct val="100000"/>
            </a:lnSpc>
            <a:defRPr b="1"/>
          </a:pPr>
          <a:r>
            <a:rPr lang="en-GB"/>
            <a:t>Local IT department</a:t>
          </a:r>
          <a:endParaRPr lang="en-US"/>
        </a:p>
      </dgm:t>
    </dgm:pt>
    <dgm:pt modelId="{47A042C4-AED2-47FC-AFEF-03BB367804D2}" type="parTrans" cxnId="{9FE7C8D2-7EE6-4227-B214-A3D87F5BE7C6}">
      <dgm:prSet/>
      <dgm:spPr/>
      <dgm:t>
        <a:bodyPr/>
        <a:lstStyle/>
        <a:p>
          <a:endParaRPr lang="en-US"/>
        </a:p>
      </dgm:t>
    </dgm:pt>
    <dgm:pt modelId="{D2D009A0-3DE3-49C9-ADE3-2CC67A1CCDDA}" type="sibTrans" cxnId="{9FE7C8D2-7EE6-4227-B214-A3D87F5BE7C6}">
      <dgm:prSet/>
      <dgm:spPr/>
      <dgm:t>
        <a:bodyPr/>
        <a:lstStyle/>
        <a:p>
          <a:endParaRPr lang="en-US"/>
        </a:p>
      </dgm:t>
    </dgm:pt>
    <dgm:pt modelId="{969ABEB7-94B5-42DE-B7D2-A7AB2AA3993D}">
      <dgm:prSet/>
      <dgm:spPr/>
      <dgm:t>
        <a:bodyPr/>
        <a:lstStyle/>
        <a:p>
          <a:pPr>
            <a:lnSpc>
              <a:spcPct val="100000"/>
            </a:lnSpc>
            <a:defRPr b="1"/>
          </a:pPr>
          <a:r>
            <a:rPr lang="en-GB"/>
            <a:t>BAA</a:t>
          </a:r>
          <a:endParaRPr lang="en-US"/>
        </a:p>
      </dgm:t>
    </dgm:pt>
    <dgm:pt modelId="{3EE6A32C-9BCE-43A8-8724-71C0DA757D13}" type="parTrans" cxnId="{B39CD6AF-D225-4B95-81BE-8D6DA42FD8BF}">
      <dgm:prSet/>
      <dgm:spPr/>
      <dgm:t>
        <a:bodyPr/>
        <a:lstStyle/>
        <a:p>
          <a:endParaRPr lang="en-US"/>
        </a:p>
      </dgm:t>
    </dgm:pt>
    <dgm:pt modelId="{3794352A-D1F4-40F4-8E8B-A4121ED5E037}" type="sibTrans" cxnId="{B39CD6AF-D225-4B95-81BE-8D6DA42FD8BF}">
      <dgm:prSet/>
      <dgm:spPr/>
      <dgm:t>
        <a:bodyPr/>
        <a:lstStyle/>
        <a:p>
          <a:endParaRPr lang="en-US"/>
        </a:p>
      </dgm:t>
    </dgm:pt>
    <dgm:pt modelId="{5798ADB1-6571-4A86-941D-7670F43C7FA3}">
      <dgm:prSet/>
      <dgm:spPr/>
      <dgm:t>
        <a:bodyPr/>
        <a:lstStyle/>
        <a:p>
          <a:pPr>
            <a:lnSpc>
              <a:spcPct val="100000"/>
            </a:lnSpc>
          </a:pPr>
          <a:r>
            <a:rPr lang="en-GB">
              <a:hlinkClick xmlns:r="http://schemas.openxmlformats.org/officeDocument/2006/relationships" r:id="rId2"/>
            </a:rPr>
            <a:t>admin@baaudiology.org</a:t>
          </a:r>
          <a:endParaRPr lang="en-US"/>
        </a:p>
      </dgm:t>
    </dgm:pt>
    <dgm:pt modelId="{A0464148-1212-4378-B5B5-1CFCD23C6A94}" type="parTrans" cxnId="{D05646C5-43A9-442B-AADF-3836920A65F3}">
      <dgm:prSet/>
      <dgm:spPr/>
      <dgm:t>
        <a:bodyPr/>
        <a:lstStyle/>
        <a:p>
          <a:endParaRPr lang="en-US"/>
        </a:p>
      </dgm:t>
    </dgm:pt>
    <dgm:pt modelId="{E99483F7-7216-41CA-9B78-45FD065D3DAB}" type="sibTrans" cxnId="{D05646C5-43A9-442B-AADF-3836920A65F3}">
      <dgm:prSet/>
      <dgm:spPr/>
      <dgm:t>
        <a:bodyPr/>
        <a:lstStyle/>
        <a:p>
          <a:endParaRPr lang="en-US"/>
        </a:p>
      </dgm:t>
    </dgm:pt>
    <dgm:pt modelId="{65C3B329-9408-403E-B2E8-A9F5533DD682}" type="pres">
      <dgm:prSet presAssocID="{2B1DF5CE-AD84-4982-8818-5FF4C0DFA001}" presName="root" presStyleCnt="0">
        <dgm:presLayoutVars>
          <dgm:dir/>
          <dgm:resizeHandles val="exact"/>
        </dgm:presLayoutVars>
      </dgm:prSet>
      <dgm:spPr/>
    </dgm:pt>
    <dgm:pt modelId="{7E296879-50C1-46D8-84E9-70B32C977CEE}" type="pres">
      <dgm:prSet presAssocID="{E1B330F1-67A8-410F-8607-EA7EE9F80A49}" presName="compNode" presStyleCnt="0"/>
      <dgm:spPr/>
    </dgm:pt>
    <dgm:pt modelId="{ED645C87-B149-4774-BBE7-511BB5495DCF}" type="pres">
      <dgm:prSet presAssocID="{E1B330F1-67A8-410F-8607-EA7EE9F80A49}"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E9526147-028B-46C3-9F2E-90BA3B775684}" type="pres">
      <dgm:prSet presAssocID="{E1B330F1-67A8-410F-8607-EA7EE9F80A49}" presName="iconSpace" presStyleCnt="0"/>
      <dgm:spPr/>
    </dgm:pt>
    <dgm:pt modelId="{0F9500E8-89C0-49CC-A49F-FF4E5B02A25E}" type="pres">
      <dgm:prSet presAssocID="{E1B330F1-67A8-410F-8607-EA7EE9F80A49}" presName="parTx" presStyleLbl="revTx" presStyleIdx="0" presStyleCnt="6">
        <dgm:presLayoutVars>
          <dgm:chMax val="0"/>
          <dgm:chPref val="0"/>
        </dgm:presLayoutVars>
      </dgm:prSet>
      <dgm:spPr/>
    </dgm:pt>
    <dgm:pt modelId="{AF9D56EC-5BCE-4AA1-805F-C7BF7A5EBDB6}" type="pres">
      <dgm:prSet presAssocID="{E1B330F1-67A8-410F-8607-EA7EE9F80A49}" presName="txSpace" presStyleCnt="0"/>
      <dgm:spPr/>
    </dgm:pt>
    <dgm:pt modelId="{F610632D-C10D-42FC-8213-526AADAA0E65}" type="pres">
      <dgm:prSet presAssocID="{E1B330F1-67A8-410F-8607-EA7EE9F80A49}" presName="desTx" presStyleLbl="revTx" presStyleIdx="1" presStyleCnt="6">
        <dgm:presLayoutVars/>
      </dgm:prSet>
      <dgm:spPr/>
    </dgm:pt>
    <dgm:pt modelId="{EFE3386F-FA65-45C7-B75D-AD9C54C288BF}" type="pres">
      <dgm:prSet presAssocID="{AE101D82-068F-43A0-872A-590403CEDD15}" presName="sibTrans" presStyleCnt="0"/>
      <dgm:spPr/>
    </dgm:pt>
    <dgm:pt modelId="{790460E9-A5D4-48FF-A954-FBBFCD19FAEA}" type="pres">
      <dgm:prSet presAssocID="{C3A6AAF7-0848-4BAB-BAC3-82045013E888}" presName="compNode" presStyleCnt="0"/>
      <dgm:spPr/>
    </dgm:pt>
    <dgm:pt modelId="{7CCDD1FF-DC92-4AA5-B49D-C69F49406D99}" type="pres">
      <dgm:prSet presAssocID="{C3A6AAF7-0848-4BAB-BAC3-82045013E888}"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BE639505-D5FF-4A84-8B86-EFAEE251307F}" type="pres">
      <dgm:prSet presAssocID="{C3A6AAF7-0848-4BAB-BAC3-82045013E888}" presName="iconSpace" presStyleCnt="0"/>
      <dgm:spPr/>
    </dgm:pt>
    <dgm:pt modelId="{70C4BD00-A286-4535-AB05-9B7E3F3D160A}" type="pres">
      <dgm:prSet presAssocID="{C3A6AAF7-0848-4BAB-BAC3-82045013E888}" presName="parTx" presStyleLbl="revTx" presStyleIdx="2" presStyleCnt="6">
        <dgm:presLayoutVars>
          <dgm:chMax val="0"/>
          <dgm:chPref val="0"/>
        </dgm:presLayoutVars>
      </dgm:prSet>
      <dgm:spPr/>
    </dgm:pt>
    <dgm:pt modelId="{3EC2073E-7B54-4DD6-9D8D-2FCDCF3420B8}" type="pres">
      <dgm:prSet presAssocID="{C3A6AAF7-0848-4BAB-BAC3-82045013E888}" presName="txSpace" presStyleCnt="0"/>
      <dgm:spPr/>
    </dgm:pt>
    <dgm:pt modelId="{14C6CF13-978D-4BF3-A0D5-7B3360F5880B}" type="pres">
      <dgm:prSet presAssocID="{C3A6AAF7-0848-4BAB-BAC3-82045013E888}" presName="desTx" presStyleLbl="revTx" presStyleIdx="3" presStyleCnt="6">
        <dgm:presLayoutVars/>
      </dgm:prSet>
      <dgm:spPr/>
    </dgm:pt>
    <dgm:pt modelId="{E70FF8AD-1456-4D16-B562-66370F6DB4EC}" type="pres">
      <dgm:prSet presAssocID="{D2D009A0-3DE3-49C9-ADE3-2CC67A1CCDDA}" presName="sibTrans" presStyleCnt="0"/>
      <dgm:spPr/>
    </dgm:pt>
    <dgm:pt modelId="{A72717F1-6966-4853-BC8D-03537F690C7F}" type="pres">
      <dgm:prSet presAssocID="{969ABEB7-94B5-42DE-B7D2-A7AB2AA3993D}" presName="compNode" presStyleCnt="0"/>
      <dgm:spPr/>
    </dgm:pt>
    <dgm:pt modelId="{054C2BBF-F22A-4C63-B714-7A32780B8FD4}" type="pres">
      <dgm:prSet presAssocID="{969ABEB7-94B5-42DE-B7D2-A7AB2AA3993D}"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nvelope"/>
        </a:ext>
      </dgm:extLst>
    </dgm:pt>
    <dgm:pt modelId="{94389ABC-468F-4E6D-BDC8-D8DC7EB63B56}" type="pres">
      <dgm:prSet presAssocID="{969ABEB7-94B5-42DE-B7D2-A7AB2AA3993D}" presName="iconSpace" presStyleCnt="0"/>
      <dgm:spPr/>
    </dgm:pt>
    <dgm:pt modelId="{C698D5B8-42E8-47B3-B26F-3C21BBD76B06}" type="pres">
      <dgm:prSet presAssocID="{969ABEB7-94B5-42DE-B7D2-A7AB2AA3993D}" presName="parTx" presStyleLbl="revTx" presStyleIdx="4" presStyleCnt="6">
        <dgm:presLayoutVars>
          <dgm:chMax val="0"/>
          <dgm:chPref val="0"/>
        </dgm:presLayoutVars>
      </dgm:prSet>
      <dgm:spPr/>
    </dgm:pt>
    <dgm:pt modelId="{94C32795-2CA3-4BBA-87DC-60B49621225E}" type="pres">
      <dgm:prSet presAssocID="{969ABEB7-94B5-42DE-B7D2-A7AB2AA3993D}" presName="txSpace" presStyleCnt="0"/>
      <dgm:spPr/>
    </dgm:pt>
    <dgm:pt modelId="{F7249BA3-F2C0-4945-A33B-0C4A538B4772}" type="pres">
      <dgm:prSet presAssocID="{969ABEB7-94B5-42DE-B7D2-A7AB2AA3993D}" presName="desTx" presStyleLbl="revTx" presStyleIdx="5" presStyleCnt="6">
        <dgm:presLayoutVars/>
      </dgm:prSet>
      <dgm:spPr/>
    </dgm:pt>
  </dgm:ptLst>
  <dgm:cxnLst>
    <dgm:cxn modelId="{E4C3D44B-E297-4046-B79B-FF8BA2822631}" type="presOf" srcId="{E1B330F1-67A8-410F-8607-EA7EE9F80A49}" destId="{0F9500E8-89C0-49CC-A49F-FF4E5B02A25E}" srcOrd="0" destOrd="0" presId="urn:microsoft.com/office/officeart/2018/5/layout/CenteredIconLabelDescriptionList"/>
    <dgm:cxn modelId="{79CE7658-34A5-4CDF-8D50-F2894B71B515}" srcId="{E1B330F1-67A8-410F-8607-EA7EE9F80A49}" destId="{DE6CA782-F3E6-4D5B-8058-8668FC2FDC99}" srcOrd="0" destOrd="0" parTransId="{95C04EE6-F78A-489A-8B01-57B1B54B9496}" sibTransId="{5BDD3E0E-D8C9-449F-AA54-A7B1382D140D}"/>
    <dgm:cxn modelId="{95DB7C6C-42A2-430F-85DE-A939ECF806BB}" type="presOf" srcId="{969ABEB7-94B5-42DE-B7D2-A7AB2AA3993D}" destId="{C698D5B8-42E8-47B3-B26F-3C21BBD76B06}" srcOrd="0" destOrd="0" presId="urn:microsoft.com/office/officeart/2018/5/layout/CenteredIconLabelDescriptionList"/>
    <dgm:cxn modelId="{1BA1F57C-A9EF-477C-88A0-3D6DF29211EB}" type="presOf" srcId="{5798ADB1-6571-4A86-941D-7670F43C7FA3}" destId="{F7249BA3-F2C0-4945-A33B-0C4A538B4772}" srcOrd="0" destOrd="0" presId="urn:microsoft.com/office/officeart/2018/5/layout/CenteredIconLabelDescriptionList"/>
    <dgm:cxn modelId="{9332528E-6009-4D41-9F9A-114B82C65373}" type="presOf" srcId="{C3A6AAF7-0848-4BAB-BAC3-82045013E888}" destId="{70C4BD00-A286-4535-AB05-9B7E3F3D160A}" srcOrd="0" destOrd="0" presId="urn:microsoft.com/office/officeart/2018/5/layout/CenteredIconLabelDescriptionList"/>
    <dgm:cxn modelId="{FE1A4F91-489A-4E65-B750-390407601D9C}" srcId="{2B1DF5CE-AD84-4982-8818-5FF4C0DFA001}" destId="{E1B330F1-67A8-410F-8607-EA7EE9F80A49}" srcOrd="0" destOrd="0" parTransId="{DC81CB33-9B44-4C0E-B5C4-9492A81265BD}" sibTransId="{AE101D82-068F-43A0-872A-590403CEDD15}"/>
    <dgm:cxn modelId="{FC19FE97-9EAF-4D0F-9E9F-6F3DDA74F6A9}" srcId="{E1B330F1-67A8-410F-8607-EA7EE9F80A49}" destId="{8191532D-D566-431D-A611-AFBCA66EFCB5}" srcOrd="1" destOrd="0" parTransId="{67CF73A5-AEE4-4799-9323-A590CB8E03A4}" sibTransId="{1AC918AB-431A-48E7-A0FF-EDC4B6F16B2B}"/>
    <dgm:cxn modelId="{B39CD6AF-D225-4B95-81BE-8D6DA42FD8BF}" srcId="{2B1DF5CE-AD84-4982-8818-5FF4C0DFA001}" destId="{969ABEB7-94B5-42DE-B7D2-A7AB2AA3993D}" srcOrd="2" destOrd="0" parTransId="{3EE6A32C-9BCE-43A8-8724-71C0DA757D13}" sibTransId="{3794352A-D1F4-40F4-8E8B-A4121ED5E037}"/>
    <dgm:cxn modelId="{5AF66DB7-DEA7-450D-9565-61370A73506F}" type="presOf" srcId="{2B1DF5CE-AD84-4982-8818-5FF4C0DFA001}" destId="{65C3B329-9408-403E-B2E8-A9F5533DD682}" srcOrd="0" destOrd="0" presId="urn:microsoft.com/office/officeart/2018/5/layout/CenteredIconLabelDescriptionList"/>
    <dgm:cxn modelId="{D05646C5-43A9-442B-AADF-3836920A65F3}" srcId="{969ABEB7-94B5-42DE-B7D2-A7AB2AA3993D}" destId="{5798ADB1-6571-4A86-941D-7670F43C7FA3}" srcOrd="0" destOrd="0" parTransId="{A0464148-1212-4378-B5B5-1CFCD23C6A94}" sibTransId="{E99483F7-7216-41CA-9B78-45FD065D3DAB}"/>
    <dgm:cxn modelId="{9FE7C8D2-7EE6-4227-B214-A3D87F5BE7C6}" srcId="{2B1DF5CE-AD84-4982-8818-5FF4C0DFA001}" destId="{C3A6AAF7-0848-4BAB-BAC3-82045013E888}" srcOrd="1" destOrd="0" parTransId="{47A042C4-AED2-47FC-AFEF-03BB367804D2}" sibTransId="{D2D009A0-3DE3-49C9-ADE3-2CC67A1CCDDA}"/>
    <dgm:cxn modelId="{60ED6DDA-D753-446D-A093-F66A70FDAC04}" type="presOf" srcId="{8191532D-D566-431D-A611-AFBCA66EFCB5}" destId="{F610632D-C10D-42FC-8213-526AADAA0E65}" srcOrd="0" destOrd="1" presId="urn:microsoft.com/office/officeart/2018/5/layout/CenteredIconLabelDescriptionList"/>
    <dgm:cxn modelId="{EE0D5EE1-E91D-4AC0-9E0C-533574D9CC49}" type="presOf" srcId="{DE6CA782-F3E6-4D5B-8058-8668FC2FDC99}" destId="{F610632D-C10D-42FC-8213-526AADAA0E65}" srcOrd="0" destOrd="0" presId="urn:microsoft.com/office/officeart/2018/5/layout/CenteredIconLabelDescriptionList"/>
    <dgm:cxn modelId="{39642921-BED1-4D8C-B40E-E5FEF930C83B}" type="presParOf" srcId="{65C3B329-9408-403E-B2E8-A9F5533DD682}" destId="{7E296879-50C1-46D8-84E9-70B32C977CEE}" srcOrd="0" destOrd="0" presId="urn:microsoft.com/office/officeart/2018/5/layout/CenteredIconLabelDescriptionList"/>
    <dgm:cxn modelId="{BACD8350-3777-4B6A-BBC0-5164871B97F1}" type="presParOf" srcId="{7E296879-50C1-46D8-84E9-70B32C977CEE}" destId="{ED645C87-B149-4774-BBE7-511BB5495DCF}" srcOrd="0" destOrd="0" presId="urn:microsoft.com/office/officeart/2018/5/layout/CenteredIconLabelDescriptionList"/>
    <dgm:cxn modelId="{F1471847-A8AF-409B-AD64-9BEB6B8BAC9B}" type="presParOf" srcId="{7E296879-50C1-46D8-84E9-70B32C977CEE}" destId="{E9526147-028B-46C3-9F2E-90BA3B775684}" srcOrd="1" destOrd="0" presId="urn:microsoft.com/office/officeart/2018/5/layout/CenteredIconLabelDescriptionList"/>
    <dgm:cxn modelId="{DDD88BA0-4123-4258-A075-627CAF370E5F}" type="presParOf" srcId="{7E296879-50C1-46D8-84E9-70B32C977CEE}" destId="{0F9500E8-89C0-49CC-A49F-FF4E5B02A25E}" srcOrd="2" destOrd="0" presId="urn:microsoft.com/office/officeart/2018/5/layout/CenteredIconLabelDescriptionList"/>
    <dgm:cxn modelId="{43D7DD98-458E-46A6-8602-60043995F024}" type="presParOf" srcId="{7E296879-50C1-46D8-84E9-70B32C977CEE}" destId="{AF9D56EC-5BCE-4AA1-805F-C7BF7A5EBDB6}" srcOrd="3" destOrd="0" presId="urn:microsoft.com/office/officeart/2018/5/layout/CenteredIconLabelDescriptionList"/>
    <dgm:cxn modelId="{A72E4A21-B6F3-4179-9F28-484EFA87ABAA}" type="presParOf" srcId="{7E296879-50C1-46D8-84E9-70B32C977CEE}" destId="{F610632D-C10D-42FC-8213-526AADAA0E65}" srcOrd="4" destOrd="0" presId="urn:microsoft.com/office/officeart/2018/5/layout/CenteredIconLabelDescriptionList"/>
    <dgm:cxn modelId="{2D161F3F-3807-4CC9-A00C-838B657F74A3}" type="presParOf" srcId="{65C3B329-9408-403E-B2E8-A9F5533DD682}" destId="{EFE3386F-FA65-45C7-B75D-AD9C54C288BF}" srcOrd="1" destOrd="0" presId="urn:microsoft.com/office/officeart/2018/5/layout/CenteredIconLabelDescriptionList"/>
    <dgm:cxn modelId="{32742317-523D-4126-A111-2D77D82D0224}" type="presParOf" srcId="{65C3B329-9408-403E-B2E8-A9F5533DD682}" destId="{790460E9-A5D4-48FF-A954-FBBFCD19FAEA}" srcOrd="2" destOrd="0" presId="urn:microsoft.com/office/officeart/2018/5/layout/CenteredIconLabelDescriptionList"/>
    <dgm:cxn modelId="{E5FAC059-AA47-4D21-A745-D4AA88256D60}" type="presParOf" srcId="{790460E9-A5D4-48FF-A954-FBBFCD19FAEA}" destId="{7CCDD1FF-DC92-4AA5-B49D-C69F49406D99}" srcOrd="0" destOrd="0" presId="urn:microsoft.com/office/officeart/2018/5/layout/CenteredIconLabelDescriptionList"/>
    <dgm:cxn modelId="{412386FE-64A7-4293-9A8C-76F115FB3123}" type="presParOf" srcId="{790460E9-A5D4-48FF-A954-FBBFCD19FAEA}" destId="{BE639505-D5FF-4A84-8B86-EFAEE251307F}" srcOrd="1" destOrd="0" presId="urn:microsoft.com/office/officeart/2018/5/layout/CenteredIconLabelDescriptionList"/>
    <dgm:cxn modelId="{DAC09565-73F7-49E5-A1F7-BD86E55DABFC}" type="presParOf" srcId="{790460E9-A5D4-48FF-A954-FBBFCD19FAEA}" destId="{70C4BD00-A286-4535-AB05-9B7E3F3D160A}" srcOrd="2" destOrd="0" presId="urn:microsoft.com/office/officeart/2018/5/layout/CenteredIconLabelDescriptionList"/>
    <dgm:cxn modelId="{0BA128FD-4F37-4358-8D49-F77A83B70E84}" type="presParOf" srcId="{790460E9-A5D4-48FF-A954-FBBFCD19FAEA}" destId="{3EC2073E-7B54-4DD6-9D8D-2FCDCF3420B8}" srcOrd="3" destOrd="0" presId="urn:microsoft.com/office/officeart/2018/5/layout/CenteredIconLabelDescriptionList"/>
    <dgm:cxn modelId="{B014D198-24A7-4B81-9CB9-9E9239ED95F0}" type="presParOf" srcId="{790460E9-A5D4-48FF-A954-FBBFCD19FAEA}" destId="{14C6CF13-978D-4BF3-A0D5-7B3360F5880B}" srcOrd="4" destOrd="0" presId="urn:microsoft.com/office/officeart/2018/5/layout/CenteredIconLabelDescriptionList"/>
    <dgm:cxn modelId="{875AE06B-A399-44CB-91FA-B38CAA27A625}" type="presParOf" srcId="{65C3B329-9408-403E-B2E8-A9F5533DD682}" destId="{E70FF8AD-1456-4D16-B562-66370F6DB4EC}" srcOrd="3" destOrd="0" presId="urn:microsoft.com/office/officeart/2018/5/layout/CenteredIconLabelDescriptionList"/>
    <dgm:cxn modelId="{6BBAFBC9-62A9-4CB1-88EE-465F8A1F7823}" type="presParOf" srcId="{65C3B329-9408-403E-B2E8-A9F5533DD682}" destId="{A72717F1-6966-4853-BC8D-03537F690C7F}" srcOrd="4" destOrd="0" presId="urn:microsoft.com/office/officeart/2018/5/layout/CenteredIconLabelDescriptionList"/>
    <dgm:cxn modelId="{EF51D6AE-3A40-4F66-9804-0E305796185B}" type="presParOf" srcId="{A72717F1-6966-4853-BC8D-03537F690C7F}" destId="{054C2BBF-F22A-4C63-B714-7A32780B8FD4}" srcOrd="0" destOrd="0" presId="urn:microsoft.com/office/officeart/2018/5/layout/CenteredIconLabelDescriptionList"/>
    <dgm:cxn modelId="{B937B412-2655-44A8-8BE5-227D028186AC}" type="presParOf" srcId="{A72717F1-6966-4853-BC8D-03537F690C7F}" destId="{94389ABC-468F-4E6D-BDC8-D8DC7EB63B56}" srcOrd="1" destOrd="0" presId="urn:microsoft.com/office/officeart/2018/5/layout/CenteredIconLabelDescriptionList"/>
    <dgm:cxn modelId="{E0D498DB-630E-4526-8C13-7507053FADD2}" type="presParOf" srcId="{A72717F1-6966-4853-BC8D-03537F690C7F}" destId="{C698D5B8-42E8-47B3-B26F-3C21BBD76B06}" srcOrd="2" destOrd="0" presId="urn:microsoft.com/office/officeart/2018/5/layout/CenteredIconLabelDescriptionList"/>
    <dgm:cxn modelId="{1602DBA3-5892-4E61-9AFC-E002C705A0EA}" type="presParOf" srcId="{A72717F1-6966-4853-BC8D-03537F690C7F}" destId="{94C32795-2CA3-4BBA-87DC-60B49621225E}" srcOrd="3" destOrd="0" presId="urn:microsoft.com/office/officeart/2018/5/layout/CenteredIconLabelDescriptionList"/>
    <dgm:cxn modelId="{9B598F5E-4EF3-4358-817F-94239349A5A2}" type="presParOf" srcId="{A72717F1-6966-4853-BC8D-03537F690C7F}" destId="{F7249BA3-F2C0-4945-A33B-0C4A538B477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BF074-B4C3-4B01-990E-56DF9193076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49BE91-7C25-4F3B-B937-4BD092554286}">
      <dgm:prSet/>
      <dgm:spPr/>
      <dgm:t>
        <a:bodyPr/>
        <a:lstStyle/>
        <a:p>
          <a:pPr>
            <a:lnSpc>
              <a:spcPct val="100000"/>
            </a:lnSpc>
          </a:pPr>
          <a:r>
            <a:rPr lang="en-US" dirty="0"/>
            <a:t>An additional cochlear implant letter was created for patients identified at clinics.</a:t>
          </a:r>
        </a:p>
      </dgm:t>
    </dgm:pt>
    <dgm:pt modelId="{C41DDB74-0EE6-4D91-8AE8-0C8E7CB51FB0}" type="parTrans" cxnId="{6EFCC4D4-19E2-42C8-BDF0-756BFD8164CB}">
      <dgm:prSet/>
      <dgm:spPr/>
      <dgm:t>
        <a:bodyPr/>
        <a:lstStyle/>
        <a:p>
          <a:endParaRPr lang="en-US"/>
        </a:p>
      </dgm:t>
    </dgm:pt>
    <dgm:pt modelId="{C62D8F84-4212-4128-9CD3-117DB88F1CD2}" type="sibTrans" cxnId="{6EFCC4D4-19E2-42C8-BDF0-756BFD8164CB}">
      <dgm:prSet/>
      <dgm:spPr/>
      <dgm:t>
        <a:bodyPr/>
        <a:lstStyle/>
        <a:p>
          <a:pPr>
            <a:lnSpc>
              <a:spcPct val="100000"/>
            </a:lnSpc>
          </a:pPr>
          <a:endParaRPr lang="en-US"/>
        </a:p>
      </dgm:t>
    </dgm:pt>
    <dgm:pt modelId="{B2BFD134-9448-4E7F-A601-193A91135959}">
      <dgm:prSet/>
      <dgm:spPr/>
      <dgm:t>
        <a:bodyPr/>
        <a:lstStyle/>
        <a:p>
          <a:pPr>
            <a:lnSpc>
              <a:spcPct val="100000"/>
            </a:lnSpc>
          </a:pPr>
          <a:r>
            <a:rPr lang="en-GB"/>
            <a:t>Emails sent to all staff reminding them of CI referral criteria and the importance of completing CI section in journal. </a:t>
          </a:r>
          <a:endParaRPr lang="en-US"/>
        </a:p>
      </dgm:t>
    </dgm:pt>
    <dgm:pt modelId="{44799A1B-B298-4F26-BFB8-C76C49DB3DF6}" type="parTrans" cxnId="{A7D8E4D0-1AE6-40AA-8DA4-9C1F547851C2}">
      <dgm:prSet/>
      <dgm:spPr/>
      <dgm:t>
        <a:bodyPr/>
        <a:lstStyle/>
        <a:p>
          <a:endParaRPr lang="en-US"/>
        </a:p>
      </dgm:t>
    </dgm:pt>
    <dgm:pt modelId="{BA89AC2D-AA87-42FC-B427-E20572BF5A2C}" type="sibTrans" cxnId="{A7D8E4D0-1AE6-40AA-8DA4-9C1F547851C2}">
      <dgm:prSet/>
      <dgm:spPr/>
      <dgm:t>
        <a:bodyPr/>
        <a:lstStyle/>
        <a:p>
          <a:pPr>
            <a:lnSpc>
              <a:spcPct val="100000"/>
            </a:lnSpc>
          </a:pPr>
          <a:endParaRPr lang="en-US"/>
        </a:p>
      </dgm:t>
    </dgm:pt>
    <dgm:pt modelId="{30246D9F-B3C5-44D4-8D33-4FF1FC694521}">
      <dgm:prSet/>
      <dgm:spPr/>
      <dgm:t>
        <a:bodyPr/>
        <a:lstStyle/>
        <a:p>
          <a:pPr>
            <a:lnSpc>
              <a:spcPct val="100000"/>
            </a:lnSpc>
          </a:pPr>
          <a:r>
            <a:rPr lang="en-GB"/>
            <a:t>Invited a cochlear rep for internal training/discussion</a:t>
          </a:r>
          <a:endParaRPr lang="en-US"/>
        </a:p>
      </dgm:t>
    </dgm:pt>
    <dgm:pt modelId="{8B8B7AA4-6439-4A0F-96AE-E193114BCDD1}" type="parTrans" cxnId="{B085B200-62F1-484D-8DB0-07A1ED2DF382}">
      <dgm:prSet/>
      <dgm:spPr/>
      <dgm:t>
        <a:bodyPr/>
        <a:lstStyle/>
        <a:p>
          <a:endParaRPr lang="en-US"/>
        </a:p>
      </dgm:t>
    </dgm:pt>
    <dgm:pt modelId="{0E69243A-5FF9-4C95-90BF-332C67B6BE89}" type="sibTrans" cxnId="{B085B200-62F1-484D-8DB0-07A1ED2DF382}">
      <dgm:prSet/>
      <dgm:spPr/>
      <dgm:t>
        <a:bodyPr/>
        <a:lstStyle/>
        <a:p>
          <a:pPr>
            <a:lnSpc>
              <a:spcPct val="100000"/>
            </a:lnSpc>
          </a:pPr>
          <a:endParaRPr lang="en-US"/>
        </a:p>
      </dgm:t>
    </dgm:pt>
    <dgm:pt modelId="{A28065F4-F30C-4BD9-BE7F-85F75E90E927}">
      <dgm:prSet/>
      <dgm:spPr/>
      <dgm:t>
        <a:bodyPr/>
        <a:lstStyle/>
        <a:p>
          <a:pPr>
            <a:lnSpc>
              <a:spcPct val="100000"/>
            </a:lnSpc>
          </a:pPr>
          <a:r>
            <a:rPr lang="en-GB"/>
            <a:t>Staff who are not comfortable discussing CI with a patient and or referring a patient to an implant centre are asked to forward patient info to CI champion. </a:t>
          </a:r>
          <a:endParaRPr lang="en-US"/>
        </a:p>
      </dgm:t>
    </dgm:pt>
    <dgm:pt modelId="{949D24E0-BDA5-4DF7-97F1-21659C6B716B}" type="parTrans" cxnId="{56A7741D-107C-49CF-8EAC-C663F6578F19}">
      <dgm:prSet/>
      <dgm:spPr/>
      <dgm:t>
        <a:bodyPr/>
        <a:lstStyle/>
        <a:p>
          <a:endParaRPr lang="en-US"/>
        </a:p>
      </dgm:t>
    </dgm:pt>
    <dgm:pt modelId="{DB9B2D4A-508B-40CF-8D04-B160DBF63B32}" type="sibTrans" cxnId="{56A7741D-107C-49CF-8EAC-C663F6578F19}">
      <dgm:prSet/>
      <dgm:spPr/>
      <dgm:t>
        <a:bodyPr/>
        <a:lstStyle/>
        <a:p>
          <a:pPr>
            <a:lnSpc>
              <a:spcPct val="100000"/>
            </a:lnSpc>
          </a:pPr>
          <a:endParaRPr lang="en-US"/>
        </a:p>
      </dgm:t>
    </dgm:pt>
    <dgm:pt modelId="{B772A228-D313-4487-85AC-78F795DABC8A}">
      <dgm:prSet/>
      <dgm:spPr/>
      <dgm:t>
        <a:bodyPr/>
        <a:lstStyle/>
        <a:p>
          <a:pPr>
            <a:lnSpc>
              <a:spcPct val="100000"/>
            </a:lnSpc>
          </a:pPr>
          <a:r>
            <a:rPr lang="en-US"/>
            <a:t>A cochlear implant video booklet now available for our colleagues to use. </a:t>
          </a:r>
        </a:p>
      </dgm:t>
    </dgm:pt>
    <dgm:pt modelId="{AB190473-9D47-459E-87EA-3E84BD056012}" type="parTrans" cxnId="{AAD0724F-D910-4D60-B4AE-87BFCE208582}">
      <dgm:prSet/>
      <dgm:spPr/>
      <dgm:t>
        <a:bodyPr/>
        <a:lstStyle/>
        <a:p>
          <a:endParaRPr lang="en-US"/>
        </a:p>
      </dgm:t>
    </dgm:pt>
    <dgm:pt modelId="{995CC1F7-5E37-4407-A460-81A3543B1C6D}" type="sibTrans" cxnId="{AAD0724F-D910-4D60-B4AE-87BFCE208582}">
      <dgm:prSet/>
      <dgm:spPr/>
      <dgm:t>
        <a:bodyPr/>
        <a:lstStyle/>
        <a:p>
          <a:pPr>
            <a:lnSpc>
              <a:spcPct val="100000"/>
            </a:lnSpc>
          </a:pPr>
          <a:endParaRPr lang="en-US"/>
        </a:p>
      </dgm:t>
    </dgm:pt>
    <dgm:pt modelId="{AA010096-CFC9-4CB2-9F4A-63DEC0CE0669}">
      <dgm:prSet/>
      <dgm:spPr/>
      <dgm:t>
        <a:bodyPr/>
        <a:lstStyle/>
        <a:p>
          <a:pPr>
            <a:lnSpc>
              <a:spcPct val="100000"/>
            </a:lnSpc>
          </a:pPr>
          <a:r>
            <a:rPr lang="en-US"/>
            <a:t>CI alert function on Auditbase</a:t>
          </a:r>
        </a:p>
      </dgm:t>
    </dgm:pt>
    <dgm:pt modelId="{1CF81A55-ABD4-4009-AECC-6669AFA3CF79}" type="parTrans" cxnId="{A4CF7EC5-5F97-437E-897D-30320EF7F11B}">
      <dgm:prSet/>
      <dgm:spPr/>
      <dgm:t>
        <a:bodyPr/>
        <a:lstStyle/>
        <a:p>
          <a:endParaRPr lang="en-US"/>
        </a:p>
      </dgm:t>
    </dgm:pt>
    <dgm:pt modelId="{B41585B4-F2F4-4F68-B2E8-5E630ED15721}" type="sibTrans" cxnId="{A4CF7EC5-5F97-437E-897D-30320EF7F11B}">
      <dgm:prSet/>
      <dgm:spPr/>
      <dgm:t>
        <a:bodyPr/>
        <a:lstStyle/>
        <a:p>
          <a:endParaRPr lang="en-US"/>
        </a:p>
      </dgm:t>
    </dgm:pt>
    <dgm:pt modelId="{76C3CA18-84B3-41A8-AA86-4D00ED91CCD8}" type="pres">
      <dgm:prSet presAssocID="{E12BF074-B4C3-4B01-990E-56DF9193076B}" presName="root" presStyleCnt="0">
        <dgm:presLayoutVars>
          <dgm:dir/>
          <dgm:resizeHandles val="exact"/>
        </dgm:presLayoutVars>
      </dgm:prSet>
      <dgm:spPr/>
    </dgm:pt>
    <dgm:pt modelId="{754BEAD8-41E1-42B2-8923-0DF0E460F9C8}" type="pres">
      <dgm:prSet presAssocID="{E12BF074-B4C3-4B01-990E-56DF9193076B}" presName="container" presStyleCnt="0">
        <dgm:presLayoutVars>
          <dgm:dir/>
          <dgm:resizeHandles val="exact"/>
        </dgm:presLayoutVars>
      </dgm:prSet>
      <dgm:spPr/>
    </dgm:pt>
    <dgm:pt modelId="{B4F32043-CB64-43C7-9FD9-FB93C2A55861}" type="pres">
      <dgm:prSet presAssocID="{BB49BE91-7C25-4F3B-B937-4BD092554286}" presName="compNode" presStyleCnt="0"/>
      <dgm:spPr/>
    </dgm:pt>
    <dgm:pt modelId="{CC1B7818-1CE4-4E99-83F7-2E8140FB8E4F}" type="pres">
      <dgm:prSet presAssocID="{BB49BE91-7C25-4F3B-B937-4BD092554286}" presName="iconBgRect" presStyleLbl="bgShp" presStyleIdx="0" presStyleCnt="6"/>
      <dgm:spPr/>
    </dgm:pt>
    <dgm:pt modelId="{3092D23E-F4FC-4A18-9DA7-59305882F49B}" type="pres">
      <dgm:prSet presAssocID="{BB49BE91-7C25-4F3B-B937-4BD0925542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372838D6-7792-4050-8F89-887119A11872}" type="pres">
      <dgm:prSet presAssocID="{BB49BE91-7C25-4F3B-B937-4BD092554286}" presName="spaceRect" presStyleCnt="0"/>
      <dgm:spPr/>
    </dgm:pt>
    <dgm:pt modelId="{A330CD60-5050-436C-B1FB-ADC8AB608650}" type="pres">
      <dgm:prSet presAssocID="{BB49BE91-7C25-4F3B-B937-4BD092554286}" presName="textRect" presStyleLbl="revTx" presStyleIdx="0" presStyleCnt="6">
        <dgm:presLayoutVars>
          <dgm:chMax val="1"/>
          <dgm:chPref val="1"/>
        </dgm:presLayoutVars>
      </dgm:prSet>
      <dgm:spPr/>
    </dgm:pt>
    <dgm:pt modelId="{A1D7F4F5-DFD3-46DF-B668-7FD9831646F8}" type="pres">
      <dgm:prSet presAssocID="{C62D8F84-4212-4128-9CD3-117DB88F1CD2}" presName="sibTrans" presStyleLbl="sibTrans2D1" presStyleIdx="0" presStyleCnt="0"/>
      <dgm:spPr/>
    </dgm:pt>
    <dgm:pt modelId="{DA5184C5-B827-4157-9B65-7D1A6E58014D}" type="pres">
      <dgm:prSet presAssocID="{B2BFD134-9448-4E7F-A601-193A91135959}" presName="compNode" presStyleCnt="0"/>
      <dgm:spPr/>
    </dgm:pt>
    <dgm:pt modelId="{1785AB81-F903-403A-9221-33ADA7E98933}" type="pres">
      <dgm:prSet presAssocID="{B2BFD134-9448-4E7F-A601-193A91135959}" presName="iconBgRect" presStyleLbl="bgShp" presStyleIdx="1" presStyleCnt="6"/>
      <dgm:spPr/>
    </dgm:pt>
    <dgm:pt modelId="{6ACFC8C8-79EF-4CC5-BB5A-BAFBA7BD1E71}" type="pres">
      <dgm:prSet presAssocID="{B2BFD134-9448-4E7F-A601-193A9113595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6B99940F-C8AF-4BC1-B739-FAF9940C6D46}" type="pres">
      <dgm:prSet presAssocID="{B2BFD134-9448-4E7F-A601-193A91135959}" presName="spaceRect" presStyleCnt="0"/>
      <dgm:spPr/>
    </dgm:pt>
    <dgm:pt modelId="{64F606E8-C36E-4710-B0A5-A34DF46C42F0}" type="pres">
      <dgm:prSet presAssocID="{B2BFD134-9448-4E7F-A601-193A91135959}" presName="textRect" presStyleLbl="revTx" presStyleIdx="1" presStyleCnt="6">
        <dgm:presLayoutVars>
          <dgm:chMax val="1"/>
          <dgm:chPref val="1"/>
        </dgm:presLayoutVars>
      </dgm:prSet>
      <dgm:spPr/>
    </dgm:pt>
    <dgm:pt modelId="{BD3B4D16-959B-43D0-9DD2-E3106600151A}" type="pres">
      <dgm:prSet presAssocID="{BA89AC2D-AA87-42FC-B427-E20572BF5A2C}" presName="sibTrans" presStyleLbl="sibTrans2D1" presStyleIdx="0" presStyleCnt="0"/>
      <dgm:spPr/>
    </dgm:pt>
    <dgm:pt modelId="{88DA2AF4-36AA-487E-8980-04C193655FE8}" type="pres">
      <dgm:prSet presAssocID="{30246D9F-B3C5-44D4-8D33-4FF1FC694521}" presName="compNode" presStyleCnt="0"/>
      <dgm:spPr/>
    </dgm:pt>
    <dgm:pt modelId="{230CAD54-D56E-427D-AD63-79BEB474EE7D}" type="pres">
      <dgm:prSet presAssocID="{30246D9F-B3C5-44D4-8D33-4FF1FC694521}" presName="iconBgRect" presStyleLbl="bgShp" presStyleIdx="2" presStyleCnt="6"/>
      <dgm:spPr/>
    </dgm:pt>
    <dgm:pt modelId="{A4D94380-2884-441F-B8F3-EE472BB79DAF}" type="pres">
      <dgm:prSet presAssocID="{30246D9F-B3C5-44D4-8D33-4FF1FC69452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f"/>
        </a:ext>
      </dgm:extLst>
    </dgm:pt>
    <dgm:pt modelId="{EC7D57BA-1A3A-41F9-8D46-7F7491D1872A}" type="pres">
      <dgm:prSet presAssocID="{30246D9F-B3C5-44D4-8D33-4FF1FC694521}" presName="spaceRect" presStyleCnt="0"/>
      <dgm:spPr/>
    </dgm:pt>
    <dgm:pt modelId="{9286F867-468A-4F1A-97B4-0DB3B9603E14}" type="pres">
      <dgm:prSet presAssocID="{30246D9F-B3C5-44D4-8D33-4FF1FC694521}" presName="textRect" presStyleLbl="revTx" presStyleIdx="2" presStyleCnt="6">
        <dgm:presLayoutVars>
          <dgm:chMax val="1"/>
          <dgm:chPref val="1"/>
        </dgm:presLayoutVars>
      </dgm:prSet>
      <dgm:spPr/>
    </dgm:pt>
    <dgm:pt modelId="{F8B75919-D2E1-4CA0-B32F-F2E1A08FCFB4}" type="pres">
      <dgm:prSet presAssocID="{0E69243A-5FF9-4C95-90BF-332C67B6BE89}" presName="sibTrans" presStyleLbl="sibTrans2D1" presStyleIdx="0" presStyleCnt="0"/>
      <dgm:spPr/>
    </dgm:pt>
    <dgm:pt modelId="{E62286B8-684A-4930-A514-9D412ADA4D25}" type="pres">
      <dgm:prSet presAssocID="{A28065F4-F30C-4BD9-BE7F-85F75E90E927}" presName="compNode" presStyleCnt="0"/>
      <dgm:spPr/>
    </dgm:pt>
    <dgm:pt modelId="{78310DE8-80FF-4BA1-B16F-B59D9C4A1D86}" type="pres">
      <dgm:prSet presAssocID="{A28065F4-F30C-4BD9-BE7F-85F75E90E927}" presName="iconBgRect" presStyleLbl="bgShp" presStyleIdx="3" presStyleCnt="6"/>
      <dgm:spPr/>
    </dgm:pt>
    <dgm:pt modelId="{23385F31-2A94-4AA4-BC49-0BB9398A3CCD}" type="pres">
      <dgm:prSet presAssocID="{A28065F4-F30C-4BD9-BE7F-85F75E90E92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133D4513-6E8E-4927-91B5-DED8E7442E2D}" type="pres">
      <dgm:prSet presAssocID="{A28065F4-F30C-4BD9-BE7F-85F75E90E927}" presName="spaceRect" presStyleCnt="0"/>
      <dgm:spPr/>
    </dgm:pt>
    <dgm:pt modelId="{4B98BCC8-13F6-4CC2-A87C-BE692419A939}" type="pres">
      <dgm:prSet presAssocID="{A28065F4-F30C-4BD9-BE7F-85F75E90E927}" presName="textRect" presStyleLbl="revTx" presStyleIdx="3" presStyleCnt="6">
        <dgm:presLayoutVars>
          <dgm:chMax val="1"/>
          <dgm:chPref val="1"/>
        </dgm:presLayoutVars>
      </dgm:prSet>
      <dgm:spPr/>
    </dgm:pt>
    <dgm:pt modelId="{7F69331D-76E5-48E0-AF5D-CC7BFFBAD0FF}" type="pres">
      <dgm:prSet presAssocID="{DB9B2D4A-508B-40CF-8D04-B160DBF63B32}" presName="sibTrans" presStyleLbl="sibTrans2D1" presStyleIdx="0" presStyleCnt="0"/>
      <dgm:spPr/>
    </dgm:pt>
    <dgm:pt modelId="{0C085DC2-5557-485D-BD0D-C668E595B64C}" type="pres">
      <dgm:prSet presAssocID="{B772A228-D313-4487-85AC-78F795DABC8A}" presName="compNode" presStyleCnt="0"/>
      <dgm:spPr/>
    </dgm:pt>
    <dgm:pt modelId="{9C382941-36A0-471B-AFF2-C9244A741A19}" type="pres">
      <dgm:prSet presAssocID="{B772A228-D313-4487-85AC-78F795DABC8A}" presName="iconBgRect" presStyleLbl="bgShp" presStyleIdx="4" presStyleCnt="6"/>
      <dgm:spPr/>
    </dgm:pt>
    <dgm:pt modelId="{316D1942-E774-4335-805C-6ECFEF7F37EE}" type="pres">
      <dgm:prSet presAssocID="{B772A228-D313-4487-85AC-78F795DABC8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othpaste"/>
        </a:ext>
      </dgm:extLst>
    </dgm:pt>
    <dgm:pt modelId="{C849C25C-52A6-49E6-B3FC-F420B9CBB952}" type="pres">
      <dgm:prSet presAssocID="{B772A228-D313-4487-85AC-78F795DABC8A}" presName="spaceRect" presStyleCnt="0"/>
      <dgm:spPr/>
    </dgm:pt>
    <dgm:pt modelId="{C75792DD-728F-400C-97F8-F0A6A77B20B5}" type="pres">
      <dgm:prSet presAssocID="{B772A228-D313-4487-85AC-78F795DABC8A}" presName="textRect" presStyleLbl="revTx" presStyleIdx="4" presStyleCnt="6">
        <dgm:presLayoutVars>
          <dgm:chMax val="1"/>
          <dgm:chPref val="1"/>
        </dgm:presLayoutVars>
      </dgm:prSet>
      <dgm:spPr/>
    </dgm:pt>
    <dgm:pt modelId="{E1B6852B-42BB-4918-A72A-333E12169854}" type="pres">
      <dgm:prSet presAssocID="{995CC1F7-5E37-4407-A460-81A3543B1C6D}" presName="sibTrans" presStyleLbl="sibTrans2D1" presStyleIdx="0" presStyleCnt="0"/>
      <dgm:spPr/>
    </dgm:pt>
    <dgm:pt modelId="{FC338958-D654-445D-BF21-561FC7380606}" type="pres">
      <dgm:prSet presAssocID="{AA010096-CFC9-4CB2-9F4A-63DEC0CE0669}" presName="compNode" presStyleCnt="0"/>
      <dgm:spPr/>
    </dgm:pt>
    <dgm:pt modelId="{366B0099-C498-4156-9019-56D6FBAA5BF1}" type="pres">
      <dgm:prSet presAssocID="{AA010096-CFC9-4CB2-9F4A-63DEC0CE0669}" presName="iconBgRect" presStyleLbl="bgShp" presStyleIdx="5" presStyleCnt="6"/>
      <dgm:spPr/>
    </dgm:pt>
    <dgm:pt modelId="{5B968781-1073-4D40-8D7C-884981FD01EE}" type="pres">
      <dgm:prSet presAssocID="{AA010096-CFC9-4CB2-9F4A-63DEC0CE06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arning"/>
        </a:ext>
      </dgm:extLst>
    </dgm:pt>
    <dgm:pt modelId="{196081A8-67AA-40E0-BDA7-77EC396E0278}" type="pres">
      <dgm:prSet presAssocID="{AA010096-CFC9-4CB2-9F4A-63DEC0CE0669}" presName="spaceRect" presStyleCnt="0"/>
      <dgm:spPr/>
    </dgm:pt>
    <dgm:pt modelId="{BB3B33A4-ACFE-49A5-AC64-C2008A1FD7E2}" type="pres">
      <dgm:prSet presAssocID="{AA010096-CFC9-4CB2-9F4A-63DEC0CE0669}" presName="textRect" presStyleLbl="revTx" presStyleIdx="5" presStyleCnt="6">
        <dgm:presLayoutVars>
          <dgm:chMax val="1"/>
          <dgm:chPref val="1"/>
        </dgm:presLayoutVars>
      </dgm:prSet>
      <dgm:spPr/>
    </dgm:pt>
  </dgm:ptLst>
  <dgm:cxnLst>
    <dgm:cxn modelId="{B085B200-62F1-484D-8DB0-07A1ED2DF382}" srcId="{E12BF074-B4C3-4B01-990E-56DF9193076B}" destId="{30246D9F-B3C5-44D4-8D33-4FF1FC694521}" srcOrd="2" destOrd="0" parTransId="{8B8B7AA4-6439-4A0F-96AE-E193114BCDD1}" sibTransId="{0E69243A-5FF9-4C95-90BF-332C67B6BE89}"/>
    <dgm:cxn modelId="{56A7741D-107C-49CF-8EAC-C663F6578F19}" srcId="{E12BF074-B4C3-4B01-990E-56DF9193076B}" destId="{A28065F4-F30C-4BD9-BE7F-85F75E90E927}" srcOrd="3" destOrd="0" parTransId="{949D24E0-BDA5-4DF7-97F1-21659C6B716B}" sibTransId="{DB9B2D4A-508B-40CF-8D04-B160DBF63B32}"/>
    <dgm:cxn modelId="{9B2E5B33-C700-4AC2-851B-F87CCC3C1913}" type="presOf" srcId="{0E69243A-5FF9-4C95-90BF-332C67B6BE89}" destId="{F8B75919-D2E1-4CA0-B32F-F2E1A08FCFB4}" srcOrd="0" destOrd="0" presId="urn:microsoft.com/office/officeart/2018/2/layout/IconCircleList"/>
    <dgm:cxn modelId="{0CD57535-CB32-44CF-9B05-8AF3161EF9D7}" type="presOf" srcId="{BB49BE91-7C25-4F3B-B937-4BD092554286}" destId="{A330CD60-5050-436C-B1FB-ADC8AB608650}" srcOrd="0" destOrd="0" presId="urn:microsoft.com/office/officeart/2018/2/layout/IconCircleList"/>
    <dgm:cxn modelId="{E001553A-1EB6-40FB-8651-CA9CAB834E2E}" type="presOf" srcId="{A28065F4-F30C-4BD9-BE7F-85F75E90E927}" destId="{4B98BCC8-13F6-4CC2-A87C-BE692419A939}" srcOrd="0" destOrd="0" presId="urn:microsoft.com/office/officeart/2018/2/layout/IconCircleList"/>
    <dgm:cxn modelId="{AFD3CB4A-BE24-4245-8E9D-7A3A8799CD15}" type="presOf" srcId="{B772A228-D313-4487-85AC-78F795DABC8A}" destId="{C75792DD-728F-400C-97F8-F0A6A77B20B5}" srcOrd="0" destOrd="0" presId="urn:microsoft.com/office/officeart/2018/2/layout/IconCircleList"/>
    <dgm:cxn modelId="{AAD0724F-D910-4D60-B4AE-87BFCE208582}" srcId="{E12BF074-B4C3-4B01-990E-56DF9193076B}" destId="{B772A228-D313-4487-85AC-78F795DABC8A}" srcOrd="4" destOrd="0" parTransId="{AB190473-9D47-459E-87EA-3E84BD056012}" sibTransId="{995CC1F7-5E37-4407-A460-81A3543B1C6D}"/>
    <dgm:cxn modelId="{F5494451-907E-40A0-8400-0FABA2393E48}" type="presOf" srcId="{C62D8F84-4212-4128-9CD3-117DB88F1CD2}" destId="{A1D7F4F5-DFD3-46DF-B668-7FD9831646F8}" srcOrd="0" destOrd="0" presId="urn:microsoft.com/office/officeart/2018/2/layout/IconCircleList"/>
    <dgm:cxn modelId="{3E7B5259-2588-4A33-8B6A-7345E7A0DBA9}" type="presOf" srcId="{E12BF074-B4C3-4B01-990E-56DF9193076B}" destId="{76C3CA18-84B3-41A8-AA86-4D00ED91CCD8}" srcOrd="0" destOrd="0" presId="urn:microsoft.com/office/officeart/2018/2/layout/IconCircleList"/>
    <dgm:cxn modelId="{37D5135C-3212-4D6D-BBD9-E0EB63262B1E}" type="presOf" srcId="{30246D9F-B3C5-44D4-8D33-4FF1FC694521}" destId="{9286F867-468A-4F1A-97B4-0DB3B9603E14}" srcOrd="0" destOrd="0" presId="urn:microsoft.com/office/officeart/2018/2/layout/IconCircleList"/>
    <dgm:cxn modelId="{0C004D62-9F4E-4795-9F5B-99EFA7584EF9}" type="presOf" srcId="{BA89AC2D-AA87-42FC-B427-E20572BF5A2C}" destId="{BD3B4D16-959B-43D0-9DD2-E3106600151A}" srcOrd="0" destOrd="0" presId="urn:microsoft.com/office/officeart/2018/2/layout/IconCircleList"/>
    <dgm:cxn modelId="{A4CF7EC5-5F97-437E-897D-30320EF7F11B}" srcId="{E12BF074-B4C3-4B01-990E-56DF9193076B}" destId="{AA010096-CFC9-4CB2-9F4A-63DEC0CE0669}" srcOrd="5" destOrd="0" parTransId="{1CF81A55-ABD4-4009-AECC-6669AFA3CF79}" sibTransId="{B41585B4-F2F4-4F68-B2E8-5E630ED15721}"/>
    <dgm:cxn modelId="{19DC9AD0-307B-4F71-8D7A-CE931E97F9BD}" type="presOf" srcId="{AA010096-CFC9-4CB2-9F4A-63DEC0CE0669}" destId="{BB3B33A4-ACFE-49A5-AC64-C2008A1FD7E2}" srcOrd="0" destOrd="0" presId="urn:microsoft.com/office/officeart/2018/2/layout/IconCircleList"/>
    <dgm:cxn modelId="{A7D8E4D0-1AE6-40AA-8DA4-9C1F547851C2}" srcId="{E12BF074-B4C3-4B01-990E-56DF9193076B}" destId="{B2BFD134-9448-4E7F-A601-193A91135959}" srcOrd="1" destOrd="0" parTransId="{44799A1B-B298-4F26-BFB8-C76C49DB3DF6}" sibTransId="{BA89AC2D-AA87-42FC-B427-E20572BF5A2C}"/>
    <dgm:cxn modelId="{6EFCC4D4-19E2-42C8-BDF0-756BFD8164CB}" srcId="{E12BF074-B4C3-4B01-990E-56DF9193076B}" destId="{BB49BE91-7C25-4F3B-B937-4BD092554286}" srcOrd="0" destOrd="0" parTransId="{C41DDB74-0EE6-4D91-8AE8-0C8E7CB51FB0}" sibTransId="{C62D8F84-4212-4128-9CD3-117DB88F1CD2}"/>
    <dgm:cxn modelId="{81AE38D6-448E-449A-AFF8-BB9CF565A2EA}" type="presOf" srcId="{DB9B2D4A-508B-40CF-8D04-B160DBF63B32}" destId="{7F69331D-76E5-48E0-AF5D-CC7BFFBAD0FF}" srcOrd="0" destOrd="0" presId="urn:microsoft.com/office/officeart/2018/2/layout/IconCircleList"/>
    <dgm:cxn modelId="{9A0318E4-30C0-4893-A884-D1098DE48BBD}" type="presOf" srcId="{995CC1F7-5E37-4407-A460-81A3543B1C6D}" destId="{E1B6852B-42BB-4918-A72A-333E12169854}" srcOrd="0" destOrd="0" presId="urn:microsoft.com/office/officeart/2018/2/layout/IconCircleList"/>
    <dgm:cxn modelId="{E6AB47F6-7068-491E-B86F-491E26E36866}" type="presOf" srcId="{B2BFD134-9448-4E7F-A601-193A91135959}" destId="{64F606E8-C36E-4710-B0A5-A34DF46C42F0}" srcOrd="0" destOrd="0" presId="urn:microsoft.com/office/officeart/2018/2/layout/IconCircleList"/>
    <dgm:cxn modelId="{34B1F062-F5D3-4939-B2B3-0DD1D5C10E57}" type="presParOf" srcId="{76C3CA18-84B3-41A8-AA86-4D00ED91CCD8}" destId="{754BEAD8-41E1-42B2-8923-0DF0E460F9C8}" srcOrd="0" destOrd="0" presId="urn:microsoft.com/office/officeart/2018/2/layout/IconCircleList"/>
    <dgm:cxn modelId="{113015DC-CD05-42D6-AF15-27FDB2D577C2}" type="presParOf" srcId="{754BEAD8-41E1-42B2-8923-0DF0E460F9C8}" destId="{B4F32043-CB64-43C7-9FD9-FB93C2A55861}" srcOrd="0" destOrd="0" presId="urn:microsoft.com/office/officeart/2018/2/layout/IconCircleList"/>
    <dgm:cxn modelId="{FC8FE237-24FA-415F-9DAD-0F83E46890D7}" type="presParOf" srcId="{B4F32043-CB64-43C7-9FD9-FB93C2A55861}" destId="{CC1B7818-1CE4-4E99-83F7-2E8140FB8E4F}" srcOrd="0" destOrd="0" presId="urn:microsoft.com/office/officeart/2018/2/layout/IconCircleList"/>
    <dgm:cxn modelId="{0D9D2513-F7A6-41C7-AD1D-626E92B6502C}" type="presParOf" srcId="{B4F32043-CB64-43C7-9FD9-FB93C2A55861}" destId="{3092D23E-F4FC-4A18-9DA7-59305882F49B}" srcOrd="1" destOrd="0" presId="urn:microsoft.com/office/officeart/2018/2/layout/IconCircleList"/>
    <dgm:cxn modelId="{A6CC4B2C-10CE-4C8F-87AB-52ADA7039466}" type="presParOf" srcId="{B4F32043-CB64-43C7-9FD9-FB93C2A55861}" destId="{372838D6-7792-4050-8F89-887119A11872}" srcOrd="2" destOrd="0" presId="urn:microsoft.com/office/officeart/2018/2/layout/IconCircleList"/>
    <dgm:cxn modelId="{5B0649CB-53D3-4331-B478-E320216BB509}" type="presParOf" srcId="{B4F32043-CB64-43C7-9FD9-FB93C2A55861}" destId="{A330CD60-5050-436C-B1FB-ADC8AB608650}" srcOrd="3" destOrd="0" presId="urn:microsoft.com/office/officeart/2018/2/layout/IconCircleList"/>
    <dgm:cxn modelId="{F0A06675-654D-457E-8DD9-1954DA701FF1}" type="presParOf" srcId="{754BEAD8-41E1-42B2-8923-0DF0E460F9C8}" destId="{A1D7F4F5-DFD3-46DF-B668-7FD9831646F8}" srcOrd="1" destOrd="0" presId="urn:microsoft.com/office/officeart/2018/2/layout/IconCircleList"/>
    <dgm:cxn modelId="{2065B6B0-294F-4E0E-A0B3-0A08A8707F94}" type="presParOf" srcId="{754BEAD8-41E1-42B2-8923-0DF0E460F9C8}" destId="{DA5184C5-B827-4157-9B65-7D1A6E58014D}" srcOrd="2" destOrd="0" presId="urn:microsoft.com/office/officeart/2018/2/layout/IconCircleList"/>
    <dgm:cxn modelId="{7C0A35C6-296B-4EA4-BE7D-63794239F6CD}" type="presParOf" srcId="{DA5184C5-B827-4157-9B65-7D1A6E58014D}" destId="{1785AB81-F903-403A-9221-33ADA7E98933}" srcOrd="0" destOrd="0" presId="urn:microsoft.com/office/officeart/2018/2/layout/IconCircleList"/>
    <dgm:cxn modelId="{3C80C6E4-D577-484E-B93A-438FCB516C2C}" type="presParOf" srcId="{DA5184C5-B827-4157-9B65-7D1A6E58014D}" destId="{6ACFC8C8-79EF-4CC5-BB5A-BAFBA7BD1E71}" srcOrd="1" destOrd="0" presId="urn:microsoft.com/office/officeart/2018/2/layout/IconCircleList"/>
    <dgm:cxn modelId="{F13E50BD-B2E7-4BAE-B601-92AE5F522D98}" type="presParOf" srcId="{DA5184C5-B827-4157-9B65-7D1A6E58014D}" destId="{6B99940F-C8AF-4BC1-B739-FAF9940C6D46}" srcOrd="2" destOrd="0" presId="urn:microsoft.com/office/officeart/2018/2/layout/IconCircleList"/>
    <dgm:cxn modelId="{0C439040-F1C8-40F6-9A74-DBD27896388B}" type="presParOf" srcId="{DA5184C5-B827-4157-9B65-7D1A6E58014D}" destId="{64F606E8-C36E-4710-B0A5-A34DF46C42F0}" srcOrd="3" destOrd="0" presId="urn:microsoft.com/office/officeart/2018/2/layout/IconCircleList"/>
    <dgm:cxn modelId="{B600EF1E-4240-46DF-BED6-B06CEEB91A1F}" type="presParOf" srcId="{754BEAD8-41E1-42B2-8923-0DF0E460F9C8}" destId="{BD3B4D16-959B-43D0-9DD2-E3106600151A}" srcOrd="3" destOrd="0" presId="urn:microsoft.com/office/officeart/2018/2/layout/IconCircleList"/>
    <dgm:cxn modelId="{F850C020-B7AA-4A60-A38E-457DE33189B2}" type="presParOf" srcId="{754BEAD8-41E1-42B2-8923-0DF0E460F9C8}" destId="{88DA2AF4-36AA-487E-8980-04C193655FE8}" srcOrd="4" destOrd="0" presId="urn:microsoft.com/office/officeart/2018/2/layout/IconCircleList"/>
    <dgm:cxn modelId="{97399150-F534-49E7-8169-72DCC5B5AEF9}" type="presParOf" srcId="{88DA2AF4-36AA-487E-8980-04C193655FE8}" destId="{230CAD54-D56E-427D-AD63-79BEB474EE7D}" srcOrd="0" destOrd="0" presId="urn:microsoft.com/office/officeart/2018/2/layout/IconCircleList"/>
    <dgm:cxn modelId="{9B7E1FD7-25A4-4D74-8A65-255D808D7A74}" type="presParOf" srcId="{88DA2AF4-36AA-487E-8980-04C193655FE8}" destId="{A4D94380-2884-441F-B8F3-EE472BB79DAF}" srcOrd="1" destOrd="0" presId="urn:microsoft.com/office/officeart/2018/2/layout/IconCircleList"/>
    <dgm:cxn modelId="{DA8F5FDD-8B47-4395-A162-394397F9FF2E}" type="presParOf" srcId="{88DA2AF4-36AA-487E-8980-04C193655FE8}" destId="{EC7D57BA-1A3A-41F9-8D46-7F7491D1872A}" srcOrd="2" destOrd="0" presId="urn:microsoft.com/office/officeart/2018/2/layout/IconCircleList"/>
    <dgm:cxn modelId="{2B117677-0F27-4E0E-BB8C-346188BBD30D}" type="presParOf" srcId="{88DA2AF4-36AA-487E-8980-04C193655FE8}" destId="{9286F867-468A-4F1A-97B4-0DB3B9603E14}" srcOrd="3" destOrd="0" presId="urn:microsoft.com/office/officeart/2018/2/layout/IconCircleList"/>
    <dgm:cxn modelId="{F5E6B3B1-3F8A-47B9-B481-2297B5003DD8}" type="presParOf" srcId="{754BEAD8-41E1-42B2-8923-0DF0E460F9C8}" destId="{F8B75919-D2E1-4CA0-B32F-F2E1A08FCFB4}" srcOrd="5" destOrd="0" presId="urn:microsoft.com/office/officeart/2018/2/layout/IconCircleList"/>
    <dgm:cxn modelId="{4A959710-4F2A-42E6-82C5-C428F50612B4}" type="presParOf" srcId="{754BEAD8-41E1-42B2-8923-0DF0E460F9C8}" destId="{E62286B8-684A-4930-A514-9D412ADA4D25}" srcOrd="6" destOrd="0" presId="urn:microsoft.com/office/officeart/2018/2/layout/IconCircleList"/>
    <dgm:cxn modelId="{F5E16F47-54A3-4DBE-AAC3-8D51464C4A2C}" type="presParOf" srcId="{E62286B8-684A-4930-A514-9D412ADA4D25}" destId="{78310DE8-80FF-4BA1-B16F-B59D9C4A1D86}" srcOrd="0" destOrd="0" presId="urn:microsoft.com/office/officeart/2018/2/layout/IconCircleList"/>
    <dgm:cxn modelId="{AFB487FA-595F-4F11-98D1-B3B7CEFD99FC}" type="presParOf" srcId="{E62286B8-684A-4930-A514-9D412ADA4D25}" destId="{23385F31-2A94-4AA4-BC49-0BB9398A3CCD}" srcOrd="1" destOrd="0" presId="urn:microsoft.com/office/officeart/2018/2/layout/IconCircleList"/>
    <dgm:cxn modelId="{10608C0D-532C-4C6F-BFDC-4F665C82D8D0}" type="presParOf" srcId="{E62286B8-684A-4930-A514-9D412ADA4D25}" destId="{133D4513-6E8E-4927-91B5-DED8E7442E2D}" srcOrd="2" destOrd="0" presId="urn:microsoft.com/office/officeart/2018/2/layout/IconCircleList"/>
    <dgm:cxn modelId="{28218F4D-2DD6-4D67-A533-A6CE4DC373A1}" type="presParOf" srcId="{E62286B8-684A-4930-A514-9D412ADA4D25}" destId="{4B98BCC8-13F6-4CC2-A87C-BE692419A939}" srcOrd="3" destOrd="0" presId="urn:microsoft.com/office/officeart/2018/2/layout/IconCircleList"/>
    <dgm:cxn modelId="{6B1A9329-16F9-4C8B-AB68-03A63118F5FA}" type="presParOf" srcId="{754BEAD8-41E1-42B2-8923-0DF0E460F9C8}" destId="{7F69331D-76E5-48E0-AF5D-CC7BFFBAD0FF}" srcOrd="7" destOrd="0" presId="urn:microsoft.com/office/officeart/2018/2/layout/IconCircleList"/>
    <dgm:cxn modelId="{036C5ED5-9F88-4B95-AB07-822B3A3D970A}" type="presParOf" srcId="{754BEAD8-41E1-42B2-8923-0DF0E460F9C8}" destId="{0C085DC2-5557-485D-BD0D-C668E595B64C}" srcOrd="8" destOrd="0" presId="urn:microsoft.com/office/officeart/2018/2/layout/IconCircleList"/>
    <dgm:cxn modelId="{879F2BBF-0831-41C7-BAB3-F51D05E429BF}" type="presParOf" srcId="{0C085DC2-5557-485D-BD0D-C668E595B64C}" destId="{9C382941-36A0-471B-AFF2-C9244A741A19}" srcOrd="0" destOrd="0" presId="urn:microsoft.com/office/officeart/2018/2/layout/IconCircleList"/>
    <dgm:cxn modelId="{FD1CAE51-CE65-4ADB-882E-D04E6ED3E682}" type="presParOf" srcId="{0C085DC2-5557-485D-BD0D-C668E595B64C}" destId="{316D1942-E774-4335-805C-6ECFEF7F37EE}" srcOrd="1" destOrd="0" presId="urn:microsoft.com/office/officeart/2018/2/layout/IconCircleList"/>
    <dgm:cxn modelId="{9DF14A85-AB42-46D7-A603-547F95F3DCB2}" type="presParOf" srcId="{0C085DC2-5557-485D-BD0D-C668E595B64C}" destId="{C849C25C-52A6-49E6-B3FC-F420B9CBB952}" srcOrd="2" destOrd="0" presId="urn:microsoft.com/office/officeart/2018/2/layout/IconCircleList"/>
    <dgm:cxn modelId="{FEABCFAC-1639-443E-AC56-18C2240D7311}" type="presParOf" srcId="{0C085DC2-5557-485D-BD0D-C668E595B64C}" destId="{C75792DD-728F-400C-97F8-F0A6A77B20B5}" srcOrd="3" destOrd="0" presId="urn:microsoft.com/office/officeart/2018/2/layout/IconCircleList"/>
    <dgm:cxn modelId="{131DF25A-7245-4CC6-BCF6-064E45D28658}" type="presParOf" srcId="{754BEAD8-41E1-42B2-8923-0DF0E460F9C8}" destId="{E1B6852B-42BB-4918-A72A-333E12169854}" srcOrd="9" destOrd="0" presId="urn:microsoft.com/office/officeart/2018/2/layout/IconCircleList"/>
    <dgm:cxn modelId="{D7A8A22D-C066-4C67-9C34-164A72053966}" type="presParOf" srcId="{754BEAD8-41E1-42B2-8923-0DF0E460F9C8}" destId="{FC338958-D654-445D-BF21-561FC7380606}" srcOrd="10" destOrd="0" presId="urn:microsoft.com/office/officeart/2018/2/layout/IconCircleList"/>
    <dgm:cxn modelId="{FC1D4C00-B53E-4C27-8CD1-0E7E9D9432A7}" type="presParOf" srcId="{FC338958-D654-445D-BF21-561FC7380606}" destId="{366B0099-C498-4156-9019-56D6FBAA5BF1}" srcOrd="0" destOrd="0" presId="urn:microsoft.com/office/officeart/2018/2/layout/IconCircleList"/>
    <dgm:cxn modelId="{A416FC2E-4022-4598-9451-083C9E6C28E9}" type="presParOf" srcId="{FC338958-D654-445D-BF21-561FC7380606}" destId="{5B968781-1073-4D40-8D7C-884981FD01EE}" srcOrd="1" destOrd="0" presId="urn:microsoft.com/office/officeart/2018/2/layout/IconCircleList"/>
    <dgm:cxn modelId="{3195E16D-DED6-41EA-A7A3-B70B27B113DD}" type="presParOf" srcId="{FC338958-D654-445D-BF21-561FC7380606}" destId="{196081A8-67AA-40E0-BDA7-77EC396E0278}" srcOrd="2" destOrd="0" presId="urn:microsoft.com/office/officeart/2018/2/layout/IconCircleList"/>
    <dgm:cxn modelId="{A8EED486-18A2-489E-B818-AD481BD8D26D}" type="presParOf" srcId="{FC338958-D654-445D-BF21-561FC7380606}" destId="{BB3B33A4-ACFE-49A5-AC64-C2008A1FD7E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5C87-B149-4774-BBE7-511BB5495DCF}">
      <dsp:nvSpPr>
        <dsp:cNvPr id="0" name=""/>
        <dsp:cNvSpPr/>
      </dsp:nvSpPr>
      <dsp:spPr>
        <a:xfrm>
          <a:off x="1020487" y="1001572"/>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500E8-89C0-49CC-A49F-FF4E5B02A25E}">
      <dsp:nvSpPr>
        <dsp:cNvPr id="0" name=""/>
        <dsp:cNvSpPr/>
      </dsp:nvSpPr>
      <dsp:spPr>
        <a:xfrm>
          <a:off x="393" y="220110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GB" sz="2900" kern="1200"/>
            <a:t>Auditdata</a:t>
          </a:r>
          <a:endParaRPr lang="en-US" sz="2900" kern="1200"/>
        </a:p>
      </dsp:txBody>
      <dsp:txXfrm>
        <a:off x="393" y="2201107"/>
        <a:ext cx="3138750" cy="470812"/>
      </dsp:txXfrm>
    </dsp:sp>
    <dsp:sp modelId="{F610632D-C10D-42FC-8213-526AADAA0E65}">
      <dsp:nvSpPr>
        <dsp:cNvPr id="0" name=""/>
        <dsp:cNvSpPr/>
      </dsp:nvSpPr>
      <dsp:spPr>
        <a:xfrm>
          <a:off x="393" y="2718883"/>
          <a:ext cx="3138750" cy="63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hlinkClick xmlns:r="http://schemas.openxmlformats.org/officeDocument/2006/relationships" r:id="rId3"/>
            </a:rPr>
            <a:t>support@auditdata.com</a:t>
          </a:r>
          <a:r>
            <a:rPr lang="en-GB" sz="1700" kern="1200"/>
            <a:t> </a:t>
          </a:r>
          <a:endParaRPr lang="en-US" sz="1700" kern="1200"/>
        </a:p>
        <a:p>
          <a:pPr marL="0" lvl="0" indent="0" algn="ctr" defTabSz="755650">
            <a:lnSpc>
              <a:spcPct val="100000"/>
            </a:lnSpc>
            <a:spcBef>
              <a:spcPct val="0"/>
            </a:spcBef>
            <a:spcAft>
              <a:spcPct val="35000"/>
            </a:spcAft>
            <a:buNone/>
          </a:pPr>
          <a:r>
            <a:rPr lang="en-GB" sz="1700" kern="1200"/>
            <a:t>0333 444 4212</a:t>
          </a:r>
          <a:endParaRPr lang="en-US" sz="1700" kern="1200"/>
        </a:p>
      </dsp:txBody>
      <dsp:txXfrm>
        <a:off x="393" y="2718883"/>
        <a:ext cx="3138750" cy="630881"/>
      </dsp:txXfrm>
    </dsp:sp>
    <dsp:sp modelId="{7CCDD1FF-DC92-4AA5-B49D-C69F49406D99}">
      <dsp:nvSpPr>
        <dsp:cNvPr id="0" name=""/>
        <dsp:cNvSpPr/>
      </dsp:nvSpPr>
      <dsp:spPr>
        <a:xfrm>
          <a:off x="4708518" y="1001572"/>
          <a:ext cx="1098562" cy="109856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4BD00-A286-4535-AB05-9B7E3F3D160A}">
      <dsp:nvSpPr>
        <dsp:cNvPr id="0" name=""/>
        <dsp:cNvSpPr/>
      </dsp:nvSpPr>
      <dsp:spPr>
        <a:xfrm>
          <a:off x="3688425" y="220110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GB" sz="2900" kern="1200"/>
            <a:t>Local IT department</a:t>
          </a:r>
          <a:endParaRPr lang="en-US" sz="2900" kern="1200"/>
        </a:p>
      </dsp:txBody>
      <dsp:txXfrm>
        <a:off x="3688425" y="2201107"/>
        <a:ext cx="3138750" cy="470812"/>
      </dsp:txXfrm>
    </dsp:sp>
    <dsp:sp modelId="{14C6CF13-978D-4BF3-A0D5-7B3360F5880B}">
      <dsp:nvSpPr>
        <dsp:cNvPr id="0" name=""/>
        <dsp:cNvSpPr/>
      </dsp:nvSpPr>
      <dsp:spPr>
        <a:xfrm>
          <a:off x="3688425" y="2718883"/>
          <a:ext cx="3138750" cy="630881"/>
        </a:xfrm>
        <a:prstGeom prst="rect">
          <a:avLst/>
        </a:prstGeom>
        <a:noFill/>
        <a:ln>
          <a:noFill/>
        </a:ln>
        <a:effectLst/>
      </dsp:spPr>
      <dsp:style>
        <a:lnRef idx="0">
          <a:scrgbClr r="0" g="0" b="0"/>
        </a:lnRef>
        <a:fillRef idx="0">
          <a:scrgbClr r="0" g="0" b="0"/>
        </a:fillRef>
        <a:effectRef idx="0">
          <a:scrgbClr r="0" g="0" b="0"/>
        </a:effectRef>
        <a:fontRef idx="minor"/>
      </dsp:style>
    </dsp:sp>
    <dsp:sp modelId="{054C2BBF-F22A-4C63-B714-7A32780B8FD4}">
      <dsp:nvSpPr>
        <dsp:cNvPr id="0" name=""/>
        <dsp:cNvSpPr/>
      </dsp:nvSpPr>
      <dsp:spPr>
        <a:xfrm>
          <a:off x="8396550" y="1001572"/>
          <a:ext cx="1098562" cy="109856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8D5B8-42E8-47B3-B26F-3C21BBD76B06}">
      <dsp:nvSpPr>
        <dsp:cNvPr id="0" name=""/>
        <dsp:cNvSpPr/>
      </dsp:nvSpPr>
      <dsp:spPr>
        <a:xfrm>
          <a:off x="7376456" y="220110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GB" sz="2900" kern="1200"/>
            <a:t>BAA</a:t>
          </a:r>
          <a:endParaRPr lang="en-US" sz="2900" kern="1200"/>
        </a:p>
      </dsp:txBody>
      <dsp:txXfrm>
        <a:off x="7376456" y="2201107"/>
        <a:ext cx="3138750" cy="470812"/>
      </dsp:txXfrm>
    </dsp:sp>
    <dsp:sp modelId="{F7249BA3-F2C0-4945-A33B-0C4A538B4772}">
      <dsp:nvSpPr>
        <dsp:cNvPr id="0" name=""/>
        <dsp:cNvSpPr/>
      </dsp:nvSpPr>
      <dsp:spPr>
        <a:xfrm>
          <a:off x="7376456" y="2718883"/>
          <a:ext cx="3138750" cy="63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hlinkClick xmlns:r="http://schemas.openxmlformats.org/officeDocument/2006/relationships" r:id="rId8"/>
            </a:rPr>
            <a:t>admin@baaudiology.org</a:t>
          </a:r>
          <a:endParaRPr lang="en-US" sz="1700" kern="1200"/>
        </a:p>
      </dsp:txBody>
      <dsp:txXfrm>
        <a:off x="7376456" y="2718883"/>
        <a:ext cx="3138750" cy="63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7818-1CE4-4E99-83F7-2E8140FB8E4F}">
      <dsp:nvSpPr>
        <dsp:cNvPr id="0" name=""/>
        <dsp:cNvSpPr/>
      </dsp:nvSpPr>
      <dsp:spPr>
        <a:xfrm>
          <a:off x="1316841" y="57320"/>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2D23E-F4FC-4A18-9DA7-59305882F49B}">
      <dsp:nvSpPr>
        <dsp:cNvPr id="0" name=""/>
        <dsp:cNvSpPr/>
      </dsp:nvSpPr>
      <dsp:spPr>
        <a:xfrm>
          <a:off x="1535969" y="276448"/>
          <a:ext cx="605212" cy="605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0CD60-5050-436C-B1FB-ADC8AB608650}">
      <dsp:nvSpPr>
        <dsp:cNvPr id="0" name=""/>
        <dsp:cNvSpPr/>
      </dsp:nvSpPr>
      <dsp:spPr>
        <a:xfrm>
          <a:off x="2583910" y="57320"/>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An additional cochlear implant letter was created for patients identified at clinics.</a:t>
          </a:r>
        </a:p>
      </dsp:txBody>
      <dsp:txXfrm>
        <a:off x="2583910" y="57320"/>
        <a:ext cx="2459605" cy="1043469"/>
      </dsp:txXfrm>
    </dsp:sp>
    <dsp:sp modelId="{1785AB81-F903-403A-9221-33ADA7E98933}">
      <dsp:nvSpPr>
        <dsp:cNvPr id="0" name=""/>
        <dsp:cNvSpPr/>
      </dsp:nvSpPr>
      <dsp:spPr>
        <a:xfrm>
          <a:off x="5472083" y="57320"/>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FC8C8-79EF-4CC5-BB5A-BAFBA7BD1E71}">
      <dsp:nvSpPr>
        <dsp:cNvPr id="0" name=""/>
        <dsp:cNvSpPr/>
      </dsp:nvSpPr>
      <dsp:spPr>
        <a:xfrm>
          <a:off x="5691212" y="276448"/>
          <a:ext cx="605212" cy="605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606E8-C36E-4710-B0A5-A34DF46C42F0}">
      <dsp:nvSpPr>
        <dsp:cNvPr id="0" name=""/>
        <dsp:cNvSpPr/>
      </dsp:nvSpPr>
      <dsp:spPr>
        <a:xfrm>
          <a:off x="6739153" y="57320"/>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a:t>Emails sent to all staff reminding them of CI referral criteria and the importance of completing CI section in journal. </a:t>
          </a:r>
          <a:endParaRPr lang="en-US" sz="1300" kern="1200"/>
        </a:p>
      </dsp:txBody>
      <dsp:txXfrm>
        <a:off x="6739153" y="57320"/>
        <a:ext cx="2459605" cy="1043469"/>
      </dsp:txXfrm>
    </dsp:sp>
    <dsp:sp modelId="{230CAD54-D56E-427D-AD63-79BEB474EE7D}">
      <dsp:nvSpPr>
        <dsp:cNvPr id="0" name=""/>
        <dsp:cNvSpPr/>
      </dsp:nvSpPr>
      <dsp:spPr>
        <a:xfrm>
          <a:off x="1316841" y="1936634"/>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94380-2884-441F-B8F3-EE472BB79DAF}">
      <dsp:nvSpPr>
        <dsp:cNvPr id="0" name=""/>
        <dsp:cNvSpPr/>
      </dsp:nvSpPr>
      <dsp:spPr>
        <a:xfrm>
          <a:off x="1535969" y="2155762"/>
          <a:ext cx="605212" cy="605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6F867-468A-4F1A-97B4-0DB3B9603E14}">
      <dsp:nvSpPr>
        <dsp:cNvPr id="0" name=""/>
        <dsp:cNvSpPr/>
      </dsp:nvSpPr>
      <dsp:spPr>
        <a:xfrm>
          <a:off x="2583910" y="1936634"/>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a:t>Invited a cochlear rep for internal training/discussion</a:t>
          </a:r>
          <a:endParaRPr lang="en-US" sz="1300" kern="1200"/>
        </a:p>
      </dsp:txBody>
      <dsp:txXfrm>
        <a:off x="2583910" y="1936634"/>
        <a:ext cx="2459605" cy="1043469"/>
      </dsp:txXfrm>
    </dsp:sp>
    <dsp:sp modelId="{78310DE8-80FF-4BA1-B16F-B59D9C4A1D86}">
      <dsp:nvSpPr>
        <dsp:cNvPr id="0" name=""/>
        <dsp:cNvSpPr/>
      </dsp:nvSpPr>
      <dsp:spPr>
        <a:xfrm>
          <a:off x="5472083" y="1936634"/>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85F31-2A94-4AA4-BC49-0BB9398A3CCD}">
      <dsp:nvSpPr>
        <dsp:cNvPr id="0" name=""/>
        <dsp:cNvSpPr/>
      </dsp:nvSpPr>
      <dsp:spPr>
        <a:xfrm>
          <a:off x="5691212" y="2155762"/>
          <a:ext cx="605212" cy="605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8BCC8-13F6-4CC2-A87C-BE692419A939}">
      <dsp:nvSpPr>
        <dsp:cNvPr id="0" name=""/>
        <dsp:cNvSpPr/>
      </dsp:nvSpPr>
      <dsp:spPr>
        <a:xfrm>
          <a:off x="6739153" y="1936634"/>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a:t>Staff who are not comfortable discussing CI with a patient and or referring a patient to an implant centre are asked to forward patient info to CI champion. </a:t>
          </a:r>
          <a:endParaRPr lang="en-US" sz="1300" kern="1200"/>
        </a:p>
      </dsp:txBody>
      <dsp:txXfrm>
        <a:off x="6739153" y="1936634"/>
        <a:ext cx="2459605" cy="1043469"/>
      </dsp:txXfrm>
    </dsp:sp>
    <dsp:sp modelId="{9C382941-36A0-471B-AFF2-C9244A741A19}">
      <dsp:nvSpPr>
        <dsp:cNvPr id="0" name=""/>
        <dsp:cNvSpPr/>
      </dsp:nvSpPr>
      <dsp:spPr>
        <a:xfrm>
          <a:off x="1316841" y="3815948"/>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D1942-E774-4335-805C-6ECFEF7F37EE}">
      <dsp:nvSpPr>
        <dsp:cNvPr id="0" name=""/>
        <dsp:cNvSpPr/>
      </dsp:nvSpPr>
      <dsp:spPr>
        <a:xfrm>
          <a:off x="1535969" y="4035077"/>
          <a:ext cx="605212" cy="6052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792DD-728F-400C-97F8-F0A6A77B20B5}">
      <dsp:nvSpPr>
        <dsp:cNvPr id="0" name=""/>
        <dsp:cNvSpPr/>
      </dsp:nvSpPr>
      <dsp:spPr>
        <a:xfrm>
          <a:off x="2583910" y="3815948"/>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A cochlear implant video booklet now available for our colleagues to use. </a:t>
          </a:r>
        </a:p>
      </dsp:txBody>
      <dsp:txXfrm>
        <a:off x="2583910" y="3815948"/>
        <a:ext cx="2459605" cy="1043469"/>
      </dsp:txXfrm>
    </dsp:sp>
    <dsp:sp modelId="{366B0099-C498-4156-9019-56D6FBAA5BF1}">
      <dsp:nvSpPr>
        <dsp:cNvPr id="0" name=""/>
        <dsp:cNvSpPr/>
      </dsp:nvSpPr>
      <dsp:spPr>
        <a:xfrm>
          <a:off x="5472083" y="3815948"/>
          <a:ext cx="1043469" cy="10434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68781-1073-4D40-8D7C-884981FD01EE}">
      <dsp:nvSpPr>
        <dsp:cNvPr id="0" name=""/>
        <dsp:cNvSpPr/>
      </dsp:nvSpPr>
      <dsp:spPr>
        <a:xfrm>
          <a:off x="5691212" y="4035077"/>
          <a:ext cx="605212" cy="6052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B33A4-ACFE-49A5-AC64-C2008A1FD7E2}">
      <dsp:nvSpPr>
        <dsp:cNvPr id="0" name=""/>
        <dsp:cNvSpPr/>
      </dsp:nvSpPr>
      <dsp:spPr>
        <a:xfrm>
          <a:off x="6739153" y="3815948"/>
          <a:ext cx="2459605" cy="104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CI alert function on Auditbase</a:t>
          </a:r>
        </a:p>
      </dsp:txBody>
      <dsp:txXfrm>
        <a:off x="6739153" y="3815948"/>
        <a:ext cx="2459605" cy="104346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C8C4C-FFBE-E44D-99F0-0D30FD993EEA}" type="datetimeFigureOut">
              <a:rPr lang="en-GB" smtClean="0"/>
              <a:t>28/04/2024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55B63-3EA7-8049-B960-D15A3F29E7F9}" type="slidenum">
              <a:rPr lang="en-GB" smtClean="0"/>
              <a:t>‹#›</a:t>
            </a:fld>
            <a:endParaRPr lang="en-GB"/>
          </a:p>
        </p:txBody>
      </p:sp>
    </p:spTree>
    <p:extLst>
      <p:ext uri="{BB962C8B-B14F-4D97-AF65-F5344CB8AC3E}">
        <p14:creationId xmlns:p14="http://schemas.microsoft.com/office/powerpoint/2010/main" val="137580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audiology.org/app/uploads/2020/10/Which-adults-are-unsuitable-for-an-implant-referral.ppt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53535"/>
                </a:solidFill>
                <a:effectLst/>
                <a:highlight>
                  <a:srgbClr val="FFFFFF"/>
                </a:highlight>
                <a:latin typeface="Roboto" panose="02000000000000000000" pitchFamily="2" charset="0"/>
              </a:rPr>
              <a:t>The British Cochlear Implant Group (BCIG) has a Crystal report developed after excellent collaboration between </a:t>
            </a:r>
            <a:r>
              <a:rPr lang="en-GB" b="0" i="0" u="none" strike="noStrike" dirty="0" err="1">
                <a:solidFill>
                  <a:srgbClr val="353535"/>
                </a:solidFill>
                <a:effectLst/>
                <a:highlight>
                  <a:srgbClr val="FFFFFF"/>
                </a:highlight>
                <a:latin typeface="Roboto" panose="02000000000000000000" pitchFamily="2" charset="0"/>
              </a:rPr>
              <a:t>Auditdata</a:t>
            </a:r>
            <a:r>
              <a:rPr lang="en-GB" b="0" i="0" u="none" strike="noStrike" dirty="0">
                <a:solidFill>
                  <a:srgbClr val="353535"/>
                </a:solidFill>
                <a:effectLst/>
                <a:highlight>
                  <a:srgbClr val="FFFFFF"/>
                </a:highlight>
                <a:latin typeface="Roboto" panose="02000000000000000000" pitchFamily="2" charset="0"/>
              </a:rPr>
              <a:t> and Cochlear. </a:t>
            </a:r>
          </a:p>
          <a:p>
            <a:pPr algn="l"/>
            <a:r>
              <a:rPr lang="en-GB" b="0" i="0" u="none" strike="noStrike" dirty="0">
                <a:solidFill>
                  <a:srgbClr val="353535"/>
                </a:solidFill>
                <a:effectLst/>
                <a:latin typeface="Roboto" panose="02000000000000000000" pitchFamily="2" charset="0"/>
              </a:rPr>
              <a:t>The BCIG Referral Report allows Audiology departments to identify and analyse patients who fall within CI audiometric candidacy guidelines in a time-efficient way</a:t>
            </a:r>
            <a:r>
              <a:rPr lang="en-GB" b="0" i="1" u="none" strike="noStrike" dirty="0">
                <a:solidFill>
                  <a:srgbClr val="353535"/>
                </a:solidFill>
                <a:effectLst/>
                <a:latin typeface="Roboto" panose="02000000000000000000" pitchFamily="2" charset="0"/>
              </a:rPr>
              <a:t>. </a:t>
            </a:r>
            <a:r>
              <a:rPr lang="en-GB" b="0" i="0" u="none" strike="noStrike" dirty="0">
                <a:solidFill>
                  <a:srgbClr val="353535"/>
                </a:solidFill>
                <a:effectLst/>
                <a:latin typeface="Roboto" panose="02000000000000000000" pitchFamily="2" charset="0"/>
              </a:rPr>
              <a:t>Audiologists can monitor what happens to their patients’ referral status over time, and identify initiatives to improve their referral practice. The BCIG can help you find one-to-one support in using the report, analysing the results, and setting action plans.</a:t>
            </a:r>
          </a:p>
          <a:p>
            <a:pPr algn="l"/>
            <a:br>
              <a:rPr lang="en-GB" dirty="0"/>
            </a:br>
            <a:r>
              <a:rPr lang="en-GB" b="0" i="0" u="none" strike="noStrike" dirty="0">
                <a:solidFill>
                  <a:srgbClr val="353535"/>
                </a:solidFill>
                <a:effectLst/>
                <a:latin typeface="Roboto" panose="02000000000000000000" pitchFamily="2" charset="0"/>
              </a:rPr>
              <a:t>A list of patients and their audiograms can then be saved into excel and manipulated to find the patients that meet the NICE criteria.</a:t>
            </a:r>
          </a:p>
          <a:p>
            <a:pPr algn="l"/>
            <a:r>
              <a:rPr lang="en-GB" b="1" i="0" u="none" strike="noStrike" dirty="0">
                <a:solidFill>
                  <a:srgbClr val="353535"/>
                </a:solidFill>
                <a:effectLst/>
                <a:latin typeface="Roboto" panose="02000000000000000000" pitchFamily="2" charset="0"/>
              </a:rPr>
              <a:t>Search by clinics:</a:t>
            </a:r>
            <a:r>
              <a:rPr lang="en-GB" b="0" i="0" u="none" strike="noStrike" dirty="0">
                <a:solidFill>
                  <a:srgbClr val="353535"/>
                </a:solidFill>
                <a:effectLst/>
                <a:latin typeface="Roboto" panose="02000000000000000000" pitchFamily="2" charset="0"/>
              </a:rPr>
              <a:t> e.g. look through your S&amp;P/complex clinics to find those that meet the criteria according to PTA – see talk from BAA 2019 and BCIG 2020</a:t>
            </a:r>
          </a:p>
          <a:p>
            <a:endParaRPr lang="en-GB" b="0" i="0" u="none" strike="noStrike" dirty="0">
              <a:solidFill>
                <a:srgbClr val="353535"/>
              </a:solidFill>
              <a:effectLst/>
              <a:highlight>
                <a:srgbClr val="FFFFFF"/>
              </a:highlight>
              <a:latin typeface="Roboto" panose="02000000000000000000" pitchFamily="2"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Private dispensers such as Spec savers – there is a resource hub where you can find referral and outcome letters. </a:t>
            </a:r>
          </a:p>
          <a:p>
            <a:endParaRPr lang="en-GB" dirty="0"/>
          </a:p>
          <a:p>
            <a:endParaRPr lang="en-GB" dirty="0"/>
          </a:p>
        </p:txBody>
      </p:sp>
      <p:sp>
        <p:nvSpPr>
          <p:cNvPr id="4" name="Slide Number Placeholder 3"/>
          <p:cNvSpPr>
            <a:spLocks noGrp="1"/>
          </p:cNvSpPr>
          <p:nvPr>
            <p:ph type="sldNum" sz="quarter" idx="5"/>
          </p:nvPr>
        </p:nvSpPr>
        <p:spPr/>
        <p:txBody>
          <a:bodyPr/>
          <a:lstStyle/>
          <a:p>
            <a:fld id="{D7355B63-3EA7-8049-B960-D15A3F29E7F9}" type="slidenum">
              <a:rPr lang="en-GB" smtClean="0"/>
              <a:t>3</a:t>
            </a:fld>
            <a:endParaRPr lang="en-GB"/>
          </a:p>
        </p:txBody>
      </p:sp>
    </p:spTree>
    <p:extLst>
      <p:ext uri="{BB962C8B-B14F-4D97-AF65-F5344CB8AC3E}">
        <p14:creationId xmlns:p14="http://schemas.microsoft.com/office/powerpoint/2010/main" val="107505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ea typeface="Calibri"/>
                <a:cs typeface="Calibri"/>
              </a:rPr>
              <a:t>Set up varies depending on version of AB</a:t>
            </a:r>
            <a:endParaRPr lang="en-US" dirty="0">
              <a:ea typeface="Calibri"/>
              <a:cs typeface="Calibri"/>
            </a:endParaRPr>
          </a:p>
          <a:p>
            <a:pPr marL="0" indent="0" algn="just">
              <a:buNone/>
            </a:pPr>
            <a:endParaRPr lang="en-GB" dirty="0"/>
          </a:p>
          <a:p>
            <a:pPr marL="0" indent="0" algn="just">
              <a:buNone/>
            </a:pPr>
            <a:r>
              <a:rPr lang="en-GB" dirty="0"/>
              <a:t>Contact </a:t>
            </a:r>
            <a:r>
              <a:rPr lang="en-GB" dirty="0" err="1"/>
              <a:t>Auditdata</a:t>
            </a:r>
            <a:r>
              <a:rPr lang="en-GB" dirty="0"/>
              <a:t> for support</a:t>
            </a:r>
          </a:p>
          <a:p>
            <a:pPr marL="0" indent="0" algn="just">
              <a:buNone/>
            </a:pPr>
            <a:endParaRPr lang="en-GB" dirty="0">
              <a:ea typeface="Calibri"/>
              <a:cs typeface="Calibri"/>
            </a:endParaRPr>
          </a:p>
          <a:p>
            <a:pPr algn="l"/>
            <a:r>
              <a:rPr lang="en-GB" b="1" i="0" u="none" strike="noStrike" dirty="0">
                <a:solidFill>
                  <a:srgbClr val="353535"/>
                </a:solidFill>
                <a:effectLst/>
                <a:latin typeface="Roboto" panose="02000000000000000000" pitchFamily="2" charset="0"/>
              </a:rPr>
              <a:t>The Audit Process</a:t>
            </a:r>
            <a:endParaRPr lang="en-GB" b="0" i="0" u="none" strike="noStrike" dirty="0">
              <a:solidFill>
                <a:srgbClr val="353535"/>
              </a:solidFill>
              <a:effectLst/>
              <a:latin typeface="Roboto" panose="02000000000000000000" pitchFamily="2" charset="0"/>
            </a:endParaRP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Patients were identified based on the audiogram and who have been seen in the past 12 months.</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Removed patients who were outside criteria for BC but within audiometry criteria for AC because they are BAHA candidates rather than CI, and any deceased patient.</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Identified whether these patients had been offered, accepted or declined a CI.</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Identified if they were unsuitable and why they were unsuitable within criteria.</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Looked at the reasons on the journal for why they had declined if available. Or if there was a reason for no discussion occurring.</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These results were then fed back to Ann Marie for the larger scale audit and to the departmental team to inform them of the results and to consider ways to improve CI referrals.</a:t>
            </a:r>
          </a:p>
          <a:p>
            <a:pPr algn="l">
              <a:buFont typeface="Arial" panose="020B0604020202020204" pitchFamily="34" charset="0"/>
              <a:buChar char="•"/>
            </a:pPr>
            <a:r>
              <a:rPr lang="en-GB" b="0" i="0" u="none" strike="noStrike" dirty="0">
                <a:solidFill>
                  <a:srgbClr val="353535"/>
                </a:solidFill>
                <a:effectLst/>
                <a:latin typeface="Roboto" panose="02000000000000000000" pitchFamily="2" charset="0"/>
              </a:rPr>
              <a:t>What is stopping the conversation?</a:t>
            </a:r>
          </a:p>
          <a:p>
            <a:pPr marL="0" indent="0" algn="just">
              <a:buNone/>
            </a:pPr>
            <a:endParaRPr lang="en-GB" dirty="0">
              <a:ea typeface="Calibri"/>
              <a:cs typeface="Calibri"/>
            </a:endParaRPr>
          </a:p>
          <a:p>
            <a:endParaRPr lang="en-GB" dirty="0"/>
          </a:p>
          <a:p>
            <a:pPr algn="l"/>
            <a:r>
              <a:rPr lang="en-GB" b="1" i="0" u="none" strike="noStrike" dirty="0">
                <a:solidFill>
                  <a:srgbClr val="353535"/>
                </a:solidFill>
                <a:effectLst/>
                <a:latin typeface="Roboto" panose="02000000000000000000" pitchFamily="2" charset="0"/>
              </a:rPr>
              <a:t>Allocate each patient to a category…suggested categories are: </a:t>
            </a:r>
            <a:endParaRPr lang="en-GB" b="0" i="0" u="none" strike="noStrike" dirty="0">
              <a:solidFill>
                <a:srgbClr val="353535"/>
              </a:solidFill>
              <a:effectLst/>
              <a:latin typeface="Roboto" panose="02000000000000000000" pitchFamily="2" charset="0"/>
            </a:endParaRPr>
          </a:p>
          <a:p>
            <a:pPr algn="l"/>
            <a:r>
              <a:rPr lang="en-GB" b="0" i="0" u="none" strike="noStrike" dirty="0">
                <a:solidFill>
                  <a:srgbClr val="353535"/>
                </a:solidFill>
                <a:effectLst/>
                <a:latin typeface="Roboto" panose="02000000000000000000" pitchFamily="2" charset="0"/>
              </a:rPr>
              <a:t>a) Referred for a CI assessment.</a:t>
            </a:r>
          </a:p>
          <a:p>
            <a:pPr algn="l"/>
            <a:r>
              <a:rPr lang="en-GB" b="0" i="0" u="none" strike="noStrike" dirty="0">
                <a:solidFill>
                  <a:srgbClr val="353535"/>
                </a:solidFill>
                <a:effectLst/>
                <a:latin typeface="Roboto" panose="02000000000000000000" pitchFamily="2" charset="0"/>
              </a:rPr>
              <a:t>b) Not referred: </a:t>
            </a:r>
            <a:r>
              <a:rPr lang="en-GB" b="0" i="0" u="none" strike="noStrike" dirty="0" err="1">
                <a:solidFill>
                  <a:srgbClr val="353535"/>
                </a:solidFill>
                <a:effectLst/>
                <a:latin typeface="Roboto" panose="02000000000000000000" pitchFamily="2" charset="0"/>
              </a:rPr>
              <a:t>pt</a:t>
            </a:r>
            <a:r>
              <a:rPr lang="en-GB" b="0" i="0" u="none" strike="noStrike" dirty="0">
                <a:solidFill>
                  <a:srgbClr val="353535"/>
                </a:solidFill>
                <a:effectLst/>
                <a:latin typeface="Roboto" panose="02000000000000000000" pitchFamily="2" charset="0"/>
              </a:rPr>
              <a:t> declined a CI assessment</a:t>
            </a:r>
          </a:p>
          <a:p>
            <a:pPr algn="l"/>
            <a:r>
              <a:rPr lang="en-GB" b="0" i="0" u="none" strike="noStrike" dirty="0">
                <a:solidFill>
                  <a:srgbClr val="353535"/>
                </a:solidFill>
                <a:effectLst/>
                <a:latin typeface="Roboto" panose="02000000000000000000" pitchFamily="2" charset="0"/>
              </a:rPr>
              <a:t>c) Not referred: further assessment needed in audiology</a:t>
            </a:r>
          </a:p>
          <a:p>
            <a:pPr algn="l"/>
            <a:r>
              <a:rPr lang="en-GB" b="0" i="0" u="none" strike="noStrike" dirty="0">
                <a:solidFill>
                  <a:srgbClr val="353535"/>
                </a:solidFill>
                <a:effectLst/>
                <a:latin typeface="Roboto" panose="02000000000000000000" pitchFamily="2" charset="0"/>
              </a:rPr>
              <a:t>d) </a:t>
            </a:r>
            <a:r>
              <a:rPr lang="en-GB" b="0" i="0" u="none" strike="noStrike" dirty="0">
                <a:solidFill>
                  <a:srgbClr val="3F73FF"/>
                </a:solidFill>
                <a:effectLst/>
                <a:latin typeface="Roboto" panose="02000000000000000000" pitchFamily="2" charset="0"/>
                <a:hlinkClick r:id="rId3"/>
              </a:rPr>
              <a:t>Not referred: unsuitable at current time</a:t>
            </a:r>
            <a:endParaRPr lang="en-GB" b="0" i="0" u="none" strike="noStrike" dirty="0">
              <a:solidFill>
                <a:srgbClr val="353535"/>
              </a:solidFill>
              <a:effectLst/>
              <a:latin typeface="Roboto" panose="02000000000000000000" pitchFamily="2" charset="0"/>
            </a:endParaRPr>
          </a:p>
          <a:p>
            <a:pPr algn="l"/>
            <a:r>
              <a:rPr lang="en-GB" b="0" i="0" u="none" strike="noStrike" dirty="0">
                <a:solidFill>
                  <a:srgbClr val="353535"/>
                </a:solidFill>
                <a:effectLst/>
                <a:latin typeface="Roboto" panose="02000000000000000000" pitchFamily="2" charset="0"/>
              </a:rPr>
              <a:t>e) No action taken – </a:t>
            </a:r>
            <a:r>
              <a:rPr lang="en-GB" b="0" i="0" u="sng" strike="noStrike" dirty="0">
                <a:solidFill>
                  <a:srgbClr val="353535"/>
                </a:solidFill>
                <a:effectLst/>
                <a:latin typeface="Roboto" panose="02000000000000000000" pitchFamily="2" charset="0"/>
              </a:rPr>
              <a:t>these patients fail to meet the gold standard </a:t>
            </a:r>
            <a:endParaRPr lang="en-GB" b="0" i="0" u="none" strike="noStrike" dirty="0">
              <a:solidFill>
                <a:srgbClr val="353535"/>
              </a:solidFill>
              <a:effectLst/>
              <a:latin typeface="Roboto" panose="02000000000000000000" pitchFamily="2" charset="0"/>
            </a:endParaRPr>
          </a:p>
          <a:p>
            <a:pPr algn="l"/>
            <a:r>
              <a:rPr lang="en-GB" b="1" i="0" u="none" strike="noStrike" dirty="0">
                <a:solidFill>
                  <a:srgbClr val="353535"/>
                </a:solidFill>
                <a:effectLst/>
                <a:latin typeface="Roboto" panose="02000000000000000000" pitchFamily="2" charset="0"/>
              </a:rPr>
              <a:t>Categories a-d meet the audit gold standard. Category e fails to meet the gold standard</a:t>
            </a:r>
            <a:endParaRPr lang="en-GB" b="0" i="0" u="none" strike="noStrike" dirty="0">
              <a:solidFill>
                <a:srgbClr val="353535"/>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D7355B63-3EA7-8049-B960-D15A3F29E7F9}" type="slidenum">
              <a:rPr lang="en-GB" smtClean="0"/>
              <a:t>10</a:t>
            </a:fld>
            <a:endParaRPr lang="en-GB"/>
          </a:p>
        </p:txBody>
      </p:sp>
    </p:spTree>
    <p:extLst>
      <p:ext uri="{BB962C8B-B14F-4D97-AF65-F5344CB8AC3E}">
        <p14:creationId xmlns:p14="http://schemas.microsoft.com/office/powerpoint/2010/main" val="214466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55B63-3EA7-8049-B960-D15A3F29E7F9}" type="slidenum">
              <a:rPr lang="en-GB" smtClean="0"/>
              <a:t>13</a:t>
            </a:fld>
            <a:endParaRPr lang="en-GB"/>
          </a:p>
        </p:txBody>
      </p:sp>
    </p:spTree>
    <p:extLst>
      <p:ext uri="{BB962C8B-B14F-4D97-AF65-F5344CB8AC3E}">
        <p14:creationId xmlns:p14="http://schemas.microsoft.com/office/powerpoint/2010/main" val="371952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000" b="0" i="0" dirty="0">
                <a:solidFill>
                  <a:srgbClr val="353535"/>
                </a:solidFill>
                <a:ea typeface="+mn-lt"/>
                <a:cs typeface="+mn-lt"/>
              </a:rPr>
              <a:t>Contacting your local CI service</a:t>
            </a:r>
            <a:r>
              <a:rPr lang="en-GB" sz="2000" b="0" i="0" baseline="0" dirty="0">
                <a:solidFill>
                  <a:srgbClr val="353535"/>
                </a:solidFill>
                <a:ea typeface="+mn-lt"/>
                <a:cs typeface="+mn-lt"/>
              </a:rPr>
              <a:t> is the best way to ensure you include all the relevant information in your referral. They may have a template they can share with you.</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Here is an example of a referral template. </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CLICK TO ADD GREEN BOX AROUND PATIENT DETAILS</a:t>
            </a:r>
          </a:p>
          <a:p>
            <a:pPr lvl="1"/>
            <a:r>
              <a:rPr lang="en-GB" sz="2000" b="0" i="0" baseline="0" dirty="0">
                <a:solidFill>
                  <a:srgbClr val="353535"/>
                </a:solidFill>
                <a:ea typeface="+mn-lt"/>
                <a:cs typeface="+mn-lt"/>
              </a:rPr>
              <a:t>You would include the adult’s contact details, including their preferred method of contact and interpreter needs.</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CLICK</a:t>
            </a:r>
          </a:p>
          <a:p>
            <a:pPr lvl="1"/>
            <a:r>
              <a:rPr lang="en-GB" sz="2000" b="0" i="0" baseline="0" dirty="0">
                <a:solidFill>
                  <a:srgbClr val="353535"/>
                </a:solidFill>
                <a:ea typeface="+mn-lt"/>
                <a:cs typeface="+mn-lt"/>
              </a:rPr>
              <a:t>Supply their current audiogram, and as many previous audiograms as you have available.</a:t>
            </a:r>
          </a:p>
          <a:p>
            <a:pPr lvl="1"/>
            <a:endParaRPr lang="en-GB" sz="2000" b="0" i="0" baseline="0" dirty="0">
              <a:solidFill>
                <a:srgbClr val="353535"/>
              </a:solidFill>
              <a:ea typeface="+mn-lt"/>
              <a:cs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b="0" i="0" baseline="0" dirty="0">
                <a:solidFill>
                  <a:srgbClr val="353535"/>
                </a:solidFill>
                <a:ea typeface="+mn-lt"/>
                <a:cs typeface="+mn-lt"/>
              </a:rPr>
              <a:t>CLICK</a:t>
            </a:r>
          </a:p>
          <a:p>
            <a:pPr lvl="1"/>
            <a:r>
              <a:rPr lang="en-GB" sz="2000" b="0" i="0" baseline="0" dirty="0">
                <a:solidFill>
                  <a:srgbClr val="353535"/>
                </a:solidFill>
                <a:ea typeface="+mn-lt"/>
                <a:cs typeface="+mn-lt"/>
              </a:rPr>
              <a:t>Share details of their hearing aids, including fitting date, moulds .</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CLICK</a:t>
            </a:r>
          </a:p>
          <a:p>
            <a:pPr lvl="1"/>
            <a:r>
              <a:rPr lang="en-GB" sz="2000" b="0" i="0" baseline="0" dirty="0">
                <a:solidFill>
                  <a:srgbClr val="353535"/>
                </a:solidFill>
                <a:ea typeface="+mn-lt"/>
                <a:cs typeface="+mn-lt"/>
              </a:rPr>
              <a:t>Give a brief summary of the person’s knowledge of and thoughts about implants.</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CLICK</a:t>
            </a:r>
          </a:p>
          <a:p>
            <a:pPr lvl="1"/>
            <a:r>
              <a:rPr lang="en-GB" sz="2000" b="0" i="0" baseline="0" dirty="0">
                <a:solidFill>
                  <a:srgbClr val="353535"/>
                </a:solidFill>
                <a:ea typeface="+mn-lt"/>
                <a:cs typeface="+mn-lt"/>
              </a:rPr>
              <a:t>Additional information you can provide if available includes speech perception test results, the cause of hearing loss and how it’s progressed over time, previous MRI or CT head scans, history of ear surgery, significant medical history, cognition, and whether any other professionals or support agencies are involved. </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But if you don’t have this information, don’t worry, just refer.</a:t>
            </a:r>
          </a:p>
          <a:p>
            <a:pPr lvl="1"/>
            <a:endParaRPr lang="en-GB" sz="2000" b="0" i="0" baseline="0" dirty="0">
              <a:solidFill>
                <a:srgbClr val="353535"/>
              </a:solidFill>
              <a:ea typeface="+mn-lt"/>
              <a:cs typeface="+mn-lt"/>
            </a:endParaRPr>
          </a:p>
          <a:p>
            <a:pPr lvl="1"/>
            <a:r>
              <a:rPr lang="en-GB" sz="2000" b="0" i="0" baseline="0" dirty="0">
                <a:solidFill>
                  <a:srgbClr val="353535"/>
                </a:solidFill>
                <a:ea typeface="+mn-lt"/>
                <a:cs typeface="+mn-lt"/>
              </a:rPr>
              <a:t>Copy your referral to both the hearing aid user, and to their GP.</a:t>
            </a:r>
            <a:endParaRPr lang="en-GB" sz="2000" b="0" i="0" dirty="0">
              <a:solidFill>
                <a:srgbClr val="353535"/>
              </a:solidFill>
              <a:ea typeface="+mn-lt"/>
              <a:cs typeface="+mn-lt"/>
            </a:endParaRPr>
          </a:p>
          <a:p>
            <a:pPr lvl="1"/>
            <a:endParaRPr lang="en-GB" sz="2000" b="1" i="1" dirty="0">
              <a:solidFill>
                <a:srgbClr val="353535"/>
              </a:solidFill>
              <a:ea typeface="+mn-lt"/>
              <a:cs typeface="+mn-lt"/>
            </a:endParaRPr>
          </a:p>
        </p:txBody>
      </p:sp>
      <p:sp>
        <p:nvSpPr>
          <p:cNvPr id="4" name="Slide Number Placeholder 3"/>
          <p:cNvSpPr>
            <a:spLocks noGrp="1"/>
          </p:cNvSpPr>
          <p:nvPr>
            <p:ph type="sldNum" sz="quarter" idx="5"/>
          </p:nvPr>
        </p:nvSpPr>
        <p:spPr/>
        <p:txBody>
          <a:bodyPr/>
          <a:lstStyle/>
          <a:p>
            <a:fld id="{67D47F79-50E2-494F-BE3F-4E2A1A8B48C6}" type="slidenum">
              <a:rPr lang="en-US" smtClean="0"/>
              <a:t>19</a:t>
            </a:fld>
            <a:endParaRPr lang="en-US"/>
          </a:p>
        </p:txBody>
      </p:sp>
    </p:spTree>
    <p:extLst>
      <p:ext uri="{BB962C8B-B14F-4D97-AF65-F5344CB8AC3E}">
        <p14:creationId xmlns:p14="http://schemas.microsoft.com/office/powerpoint/2010/main" val="282726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we begin to wrap up, we really hope that this session has demystified </a:t>
            </a:r>
            <a:r>
              <a:rPr lang="en-GB" baseline="0" dirty="0"/>
              <a:t>adult cochlear implant referrals for you.</a:t>
            </a:r>
          </a:p>
          <a:p>
            <a:endParaRPr lang="en-GB" baseline="0" dirty="0"/>
          </a:p>
          <a:p>
            <a:endParaRPr lang="en-GB" baseline="0" dirty="0"/>
          </a:p>
          <a:p>
            <a:r>
              <a:rPr lang="en-GB" dirty="0"/>
              <a:t>Some</a:t>
            </a:r>
            <a:r>
              <a:rPr lang="en-GB" baseline="0" dirty="0"/>
              <a:t> of you might already be confident in this area, but for others this webinar might be a first step on your journey to confidence.</a:t>
            </a:r>
          </a:p>
          <a:p>
            <a:endParaRPr lang="en-GB" baseline="0" dirty="0"/>
          </a:p>
          <a:p>
            <a:r>
              <a:rPr lang="en-GB" baseline="0" dirty="0"/>
              <a:t>S</a:t>
            </a:r>
            <a:r>
              <a:rPr lang="en-GB" dirty="0"/>
              <a:t>o, </a:t>
            </a:r>
            <a:r>
              <a:rPr lang="en-GB" baseline="0" dirty="0"/>
              <a:t>here are links to lots of resources. These will help you understand policy, the technology, guide your counselling, and includes good quality information you can share with eligible adults.</a:t>
            </a:r>
          </a:p>
          <a:p>
            <a:endParaRPr lang="en-GB" baseline="0" dirty="0"/>
          </a:p>
          <a:p>
            <a:r>
              <a:rPr lang="en-GB" baseline="0" dirty="0"/>
              <a:t>Keep up to date on policy guidance and make use of professional bodies like the British Academy of Audiology, including its Cochlear Implant Champions scheme; the British Cochlear implant group, users’ groups, and the CI manufacturers, who all have well-developed schemes for informing and engaging eligible adults.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7D47F79-50E2-494F-BE3F-4E2A1A8B48C6}" type="slidenum">
              <a:rPr lang="en-US" smtClean="0"/>
              <a:t>22</a:t>
            </a:fld>
            <a:endParaRPr lang="en-US"/>
          </a:p>
        </p:txBody>
      </p:sp>
    </p:spTree>
    <p:extLst>
      <p:ext uri="{BB962C8B-B14F-4D97-AF65-F5344CB8AC3E}">
        <p14:creationId xmlns:p14="http://schemas.microsoft.com/office/powerpoint/2010/main" val="195151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14CD-7AE6-2CE1-E7C9-59780E61AC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4B7B71-FD3B-EBC6-FF9A-C1D8753C8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61ABEF-D05B-C766-7A51-95AAB81A381B}"/>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A25301F7-6B74-04C1-834F-2B018E9F1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16A14-B25B-7742-3A34-39CAD08585C3}"/>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89925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DF9F-EC28-25F6-CA2D-E1D98A121BC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62FB2-0EA9-02CA-E33C-2731A34D10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92806C-1D54-ADAC-8288-A3A19B8CC956}"/>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0859F7A5-4760-1751-761E-E54717D7F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EBB8B-F07C-EAF3-5A64-9CD4020A8130}"/>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144132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06C7C-2F10-62F5-5667-731DCCBD53B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623879B-E347-918C-DEAB-AC8D8FE69B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61C5DC-5F2C-2594-63A3-C3356415C43A}"/>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AAFB00CF-8A6B-3E8E-2409-35A8EC6E18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85246-E32B-4A02-5C0A-6F3D0D25FD18}"/>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261055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EBB8-360A-E6F6-9A65-73ED33B7D9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306DD7B-A905-38D9-2341-569C731192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547909-7A23-5960-B840-01F56942782B}"/>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8CEEF593-8E51-2EA6-3416-D5CB4D2C80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2C88B-A22B-E0D9-0469-D7E79E063014}"/>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178989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FC16-B395-CAA9-E175-F5CD5244A9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3A482C-9AEE-859C-E18B-A31C2DD63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186DED-EC47-9B40-9D8A-DA45C2A873D8}"/>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273820C8-DCDF-E5DD-7280-74F5B2A61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BC71AD-8935-A45F-B1D1-D37488D8B09E}"/>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327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E47F-E43F-21DE-E1AD-D660ADC1717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F761CD2-F07B-A130-2B48-FC52F82FB5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A53CF9-C73A-1481-112A-8B2438BAE0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255438-A35B-C3C2-087D-5E651B31DDD8}"/>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6" name="Footer Placeholder 5">
            <a:extLst>
              <a:ext uri="{FF2B5EF4-FFF2-40B4-BE49-F238E27FC236}">
                <a16:creationId xmlns:a16="http://schemas.microsoft.com/office/drawing/2014/main" id="{94D1AAA1-EB78-B4B0-61D7-D2E0E27C25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BEEBE6-75A9-909B-FD51-5E3FCF45EB0A}"/>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147885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3889-A266-3DDD-A0B9-A46D7551257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F7C9471-EAA6-F1B2-BDC5-55BBBD534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65264B-385B-3EC1-A671-F7708D8C58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6A1CA13-825F-7B00-3A4C-F44D8C494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3EB63B-DD4F-796F-9BB6-46569A773E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B1B6729-11B2-AD83-C1B3-CE4758ECC492}"/>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8" name="Footer Placeholder 7">
            <a:extLst>
              <a:ext uri="{FF2B5EF4-FFF2-40B4-BE49-F238E27FC236}">
                <a16:creationId xmlns:a16="http://schemas.microsoft.com/office/drawing/2014/main" id="{86A479B6-C12E-EA40-AFFC-5FF0470427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DB278D-CB95-CC03-8AD3-AFB168350F84}"/>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164654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AFD3-9C16-A52F-EB3A-2D11CC7FA58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4391AC8-FE5D-D1B9-F0B0-A715DEF2D442}"/>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4" name="Footer Placeholder 3">
            <a:extLst>
              <a:ext uri="{FF2B5EF4-FFF2-40B4-BE49-F238E27FC236}">
                <a16:creationId xmlns:a16="http://schemas.microsoft.com/office/drawing/2014/main" id="{E97C88A9-CE0B-2FFB-C3FE-AEF38AE343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1DDD41-2E01-8B83-6E29-D324B3FF7D55}"/>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95332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7F220-3F9E-170C-40AF-498963CA84F8}"/>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3" name="Footer Placeholder 2">
            <a:extLst>
              <a:ext uri="{FF2B5EF4-FFF2-40B4-BE49-F238E27FC236}">
                <a16:creationId xmlns:a16="http://schemas.microsoft.com/office/drawing/2014/main" id="{146A41F5-A5C2-F1F3-AC86-0842D04E36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F5387B-3E03-993C-1900-76D29A0FD04F}"/>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309558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A90B-1CE5-0B1B-C60F-449EE0AAF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DA5DFEF-0C05-B7F2-78F1-FBE37CA40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A8A4CE-114F-63BA-8A77-9967C523C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232249-0998-5B4B-7A3B-DD7E9978F333}"/>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6" name="Footer Placeholder 5">
            <a:extLst>
              <a:ext uri="{FF2B5EF4-FFF2-40B4-BE49-F238E27FC236}">
                <a16:creationId xmlns:a16="http://schemas.microsoft.com/office/drawing/2014/main" id="{24D85766-0A7E-2538-96E9-B5643D8B7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9AEB07-5C70-8E57-06FC-0927BE771649}"/>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29920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72D5-C92B-D45C-B354-D233D7AD7E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FD9AFF1-C365-D6DF-1202-F1D21E936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EED28A-A228-FDD9-2A2E-D742D5DAE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880DCD-CB27-4754-C2A1-8FE996062187}"/>
              </a:ext>
            </a:extLst>
          </p:cNvPr>
          <p:cNvSpPr>
            <a:spLocks noGrp="1"/>
          </p:cNvSpPr>
          <p:nvPr>
            <p:ph type="dt" sz="half" idx="10"/>
          </p:nvPr>
        </p:nvSpPr>
        <p:spPr/>
        <p:txBody>
          <a:bodyPr/>
          <a:lstStyle/>
          <a:p>
            <a:fld id="{AA18D7C4-C01D-4B53-B2AB-F5DA1ADD1F6D}" type="datetimeFigureOut">
              <a:rPr lang="en-GB" smtClean="0"/>
              <a:t>28/04/2024</a:t>
            </a:fld>
            <a:endParaRPr lang="en-GB"/>
          </a:p>
        </p:txBody>
      </p:sp>
      <p:sp>
        <p:nvSpPr>
          <p:cNvPr id="6" name="Footer Placeholder 5">
            <a:extLst>
              <a:ext uri="{FF2B5EF4-FFF2-40B4-BE49-F238E27FC236}">
                <a16:creationId xmlns:a16="http://schemas.microsoft.com/office/drawing/2014/main" id="{9F6ABD69-27EB-88F1-F0D3-89A457DC0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6BDCD6-6751-A5DB-41A3-C40C5EA0AFE3}"/>
              </a:ext>
            </a:extLst>
          </p:cNvPr>
          <p:cNvSpPr>
            <a:spLocks noGrp="1"/>
          </p:cNvSpPr>
          <p:nvPr>
            <p:ph type="sldNum" sz="quarter" idx="12"/>
          </p:nvPr>
        </p:nvSpPr>
        <p:spPr/>
        <p:txBody>
          <a:bodyPr/>
          <a:lstStyle/>
          <a:p>
            <a:fld id="{0C60B67D-A38B-4DCA-96C7-DE330644A619}" type="slidenum">
              <a:rPr lang="en-GB" smtClean="0"/>
              <a:t>‹#›</a:t>
            </a:fld>
            <a:endParaRPr lang="en-GB"/>
          </a:p>
        </p:txBody>
      </p:sp>
    </p:spTree>
    <p:extLst>
      <p:ext uri="{BB962C8B-B14F-4D97-AF65-F5344CB8AC3E}">
        <p14:creationId xmlns:p14="http://schemas.microsoft.com/office/powerpoint/2010/main" val="118127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6A4B2-3323-4516-DBA3-140C3F135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B6F6EC-0895-7315-69F2-B0777C3AA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3559CE-C29D-A50E-2709-EF8AE696A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8D7C4-C01D-4B53-B2AB-F5DA1ADD1F6D}" type="datetimeFigureOut">
              <a:rPr lang="en-GB" smtClean="0"/>
              <a:t>28/04/2024</a:t>
            </a:fld>
            <a:endParaRPr lang="en-GB"/>
          </a:p>
        </p:txBody>
      </p:sp>
      <p:sp>
        <p:nvSpPr>
          <p:cNvPr id="5" name="Footer Placeholder 4">
            <a:extLst>
              <a:ext uri="{FF2B5EF4-FFF2-40B4-BE49-F238E27FC236}">
                <a16:creationId xmlns:a16="http://schemas.microsoft.com/office/drawing/2014/main" id="{A7978B86-FDC3-53E7-77CA-30A17D473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B4D905-9AA4-EEDD-C689-CE56B6251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0B67D-A38B-4DCA-96C7-DE330644A619}" type="slidenum">
              <a:rPr lang="en-GB" smtClean="0"/>
              <a:t>‹#›</a:t>
            </a:fld>
            <a:endParaRPr lang="en-GB"/>
          </a:p>
        </p:txBody>
      </p:sp>
    </p:spTree>
    <p:extLst>
      <p:ext uri="{BB962C8B-B14F-4D97-AF65-F5344CB8AC3E}">
        <p14:creationId xmlns:p14="http://schemas.microsoft.com/office/powerpoint/2010/main" val="264866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aaudiology.org/app/uploads/2020/10/Considering-a-referral-for-a-cochlear-implant-leaflet.docx"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ice.org.uk/guidance/TA566" TargetMode="External"/><Relationship Id="rId11"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www.baaudiology.org/app/uploads/2020/07/WHO-2017-Global-costs-of-unaddressed-hearing-loss-and-cost-effectiveness-of-interventions.pdf" TargetMode="External"/><Relationship Id="rId13" Type="http://schemas.openxmlformats.org/officeDocument/2006/relationships/hyperlink" Target="https://ciicanet.org/" TargetMode="External"/><Relationship Id="rId18" Type="http://schemas.openxmlformats.org/officeDocument/2006/relationships/hyperlink" Target="https://www.advancedbionics.com/gb/en/home.html" TargetMode="External"/><Relationship Id="rId3" Type="http://schemas.openxmlformats.org/officeDocument/2006/relationships/hyperlink" Target="https://www.nice.org.uk/guidance/TA566" TargetMode="External"/><Relationship Id="rId21" Type="http://schemas.openxmlformats.org/officeDocument/2006/relationships/image" Target="../media/image1.png"/><Relationship Id="rId7" Type="http://schemas.openxmlformats.org/officeDocument/2006/relationships/hyperlink" Target="https://www.baaudiology.org/app/uploads/2023/08/BAABCIG_Factsheet_Champions.pdf" TargetMode="External"/><Relationship Id="rId12" Type="http://schemas.openxmlformats.org/officeDocument/2006/relationships/hyperlink" Target="http://www.baaudiology.org/professional-information/cochlear-implant-champions/" TargetMode="External"/><Relationship Id="rId17" Type="http://schemas.openxmlformats.org/officeDocument/2006/relationships/hyperlink" Target="http://aisexperiences.soton.ac.uk/hear-my-story/?s=09" TargetMode="External"/><Relationship Id="rId2" Type="http://schemas.openxmlformats.org/officeDocument/2006/relationships/notesSlide" Target="../notesSlides/notesSlide5.xml"/><Relationship Id="rId16" Type="http://schemas.openxmlformats.org/officeDocument/2006/relationships/hyperlink" Target="https://actiongrouponadultcochlearimplants.wordpress.com/" TargetMode="External"/><Relationship Id="rId20" Type="http://schemas.openxmlformats.org/officeDocument/2006/relationships/hyperlink" Target="https://www.medel.com/en-gb/about-medel/united-kingdom" TargetMode="External"/><Relationship Id="rId1" Type="http://schemas.openxmlformats.org/officeDocument/2006/relationships/slideLayout" Target="../slideLayouts/slideLayout2.xml"/><Relationship Id="rId6" Type="http://schemas.openxmlformats.org/officeDocument/2006/relationships/hyperlink" Target="https://www.baaudiology.org/app/uploads/2023/08/Expectations_FINALV2.pdf" TargetMode="External"/><Relationship Id="rId11" Type="http://schemas.openxmlformats.org/officeDocument/2006/relationships/hyperlink" Target="https://www.bcig.org.uk/patients.aspx" TargetMode="External"/><Relationship Id="rId5" Type="http://schemas.openxmlformats.org/officeDocument/2006/relationships/hyperlink" Target="https://www.baaudiology.org/app/uploads/2020/07/AoHL-Cochlear-Implants-policy-statement-July-2019.docx" TargetMode="External"/><Relationship Id="rId15" Type="http://schemas.openxmlformats.org/officeDocument/2006/relationships/hyperlink" Target="https://www.heartogether.org.uk/research/adult-strategy-reports" TargetMode="External"/><Relationship Id="rId10" Type="http://schemas.openxmlformats.org/officeDocument/2006/relationships/hyperlink" Target="https://www.bcig.org.uk/" TargetMode="External"/><Relationship Id="rId19" Type="http://schemas.openxmlformats.org/officeDocument/2006/relationships/hyperlink" Target="https://www.cochlear.com/uk" TargetMode="External"/><Relationship Id="rId4" Type="http://schemas.openxmlformats.org/officeDocument/2006/relationships/hyperlink" Target="https://www.nice.org.uk/guidance/ta566/resources/resource-impact-report-pdf-6717158893" TargetMode="External"/><Relationship Id="rId9" Type="http://schemas.openxmlformats.org/officeDocument/2006/relationships/hyperlink" Target="https://www.baaudiology.org/app/uploads/2023/04/Onward-Referral-Guidance-for-Adult-Audiology-Service-Users-Sept-23.pdf" TargetMode="External"/><Relationship Id="rId14" Type="http://schemas.openxmlformats.org/officeDocument/2006/relationships/hyperlink" Target="https://www.nciua.org.uk/" TargetMode="External"/><Relationship Id="rId2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Lushinka.Gopichand@esneft.nhs.uk" TargetMode="External"/><Relationship Id="rId2" Type="http://schemas.openxmlformats.org/officeDocument/2006/relationships/hyperlink" Target="mailto:sam.blakemore1@nhs.net"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nicaida.samuel-huggins@somersetft.nhs.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hyperlink" Target="https://www.baaudiology.org/professional-information/cochlear-implant-champions/ci-champions-resources/#block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01CBBB3-0380-7F9E-9F90-A8ADCBED0C76}"/>
              </a:ext>
            </a:extLst>
          </p:cNvPr>
          <p:cNvSpPr>
            <a:spLocks noGrp="1"/>
          </p:cNvSpPr>
          <p:nvPr>
            <p:ph type="ctrTitle"/>
          </p:nvPr>
        </p:nvSpPr>
        <p:spPr>
          <a:xfrm>
            <a:off x="3215729" y="1764407"/>
            <a:ext cx="5760846" cy="2310312"/>
          </a:xfrm>
        </p:spPr>
        <p:txBody>
          <a:bodyPr>
            <a:normAutofit fontScale="90000"/>
          </a:bodyPr>
          <a:lstStyle/>
          <a:p>
            <a:r>
              <a:rPr lang="en-GB" sz="5200">
                <a:solidFill>
                  <a:schemeClr val="tx2"/>
                </a:solidFill>
              </a:rPr>
              <a:t>British Cochlear Implant Group </a:t>
            </a:r>
            <a:br>
              <a:rPr lang="en-GB" sz="5200"/>
            </a:br>
            <a:r>
              <a:rPr lang="en-GB" sz="5200">
                <a:solidFill>
                  <a:schemeClr val="tx2"/>
                </a:solidFill>
              </a:rPr>
              <a:t>2024</a:t>
            </a:r>
            <a:br>
              <a:rPr lang="en-GB" sz="5200">
                <a:solidFill>
                  <a:schemeClr val="tx2"/>
                </a:solidFill>
              </a:rPr>
            </a:br>
            <a:r>
              <a:rPr lang="en-GB" sz="5200">
                <a:solidFill>
                  <a:schemeClr val="tx2"/>
                </a:solidFill>
                <a:ea typeface="Calibri Light"/>
                <a:cs typeface="Calibri Light"/>
              </a:rPr>
              <a:t>Crystal Report</a:t>
            </a:r>
          </a:p>
        </p:txBody>
      </p:sp>
      <p:sp>
        <p:nvSpPr>
          <p:cNvPr id="3" name="Subtitle 2">
            <a:extLst>
              <a:ext uri="{FF2B5EF4-FFF2-40B4-BE49-F238E27FC236}">
                <a16:creationId xmlns:a16="http://schemas.microsoft.com/office/drawing/2014/main" id="{C6602431-ED10-5AD3-7BDE-BFC9499E074B}"/>
              </a:ext>
            </a:extLst>
          </p:cNvPr>
          <p:cNvSpPr>
            <a:spLocks noGrp="1"/>
          </p:cNvSpPr>
          <p:nvPr>
            <p:ph type="subTitle" idx="1"/>
          </p:nvPr>
        </p:nvSpPr>
        <p:spPr>
          <a:xfrm>
            <a:off x="3215729" y="4165152"/>
            <a:ext cx="5760846" cy="2101304"/>
          </a:xfrm>
        </p:spPr>
        <p:txBody>
          <a:bodyPr vert="horz" lIns="91440" tIns="45720" rIns="91440" bIns="45720" rtlCol="0" anchor="t">
            <a:normAutofit fontScale="92500" lnSpcReduction="10000"/>
          </a:bodyPr>
          <a:lstStyle/>
          <a:p>
            <a:endParaRPr lang="en-GB" dirty="0">
              <a:solidFill>
                <a:srgbClr val="FF0000"/>
              </a:solidFill>
              <a:ea typeface="Calibri"/>
              <a:cs typeface="Calibri"/>
            </a:endParaRPr>
          </a:p>
          <a:p>
            <a:r>
              <a:rPr lang="en-GB" dirty="0">
                <a:ea typeface="Calibri"/>
                <a:cs typeface="Calibri"/>
              </a:rPr>
              <a:t>Sam Blakemore – University Hospitals Sussex </a:t>
            </a:r>
            <a:endParaRPr lang="en-US" dirty="0">
              <a:ea typeface="Calibri"/>
              <a:cs typeface="Calibri"/>
            </a:endParaRPr>
          </a:p>
          <a:p>
            <a:r>
              <a:rPr lang="en-GB" dirty="0">
                <a:ea typeface="Calibri"/>
                <a:cs typeface="Calibri"/>
              </a:rPr>
              <a:t>Lushinka Gopichand – East Suffolk and North Essex NHS Foundation Trust</a:t>
            </a:r>
          </a:p>
          <a:p>
            <a:r>
              <a:rPr lang="en-GB" dirty="0" err="1">
                <a:ea typeface="Calibri"/>
                <a:cs typeface="Calibri"/>
              </a:rPr>
              <a:t>Nicaida</a:t>
            </a:r>
            <a:r>
              <a:rPr lang="en-GB" dirty="0">
                <a:ea typeface="Calibri"/>
                <a:cs typeface="Calibri"/>
              </a:rPr>
              <a:t> Samuel-Huggins – Somerset NHS Foundation Trust</a:t>
            </a:r>
          </a:p>
          <a:p>
            <a:endParaRPr lang="en-GB" dirty="0">
              <a:solidFill>
                <a:schemeClr val="tx2"/>
              </a:solidFill>
              <a:ea typeface="Calibri"/>
              <a:cs typeface="Calibri"/>
            </a:endParaRPr>
          </a:p>
        </p:txBody>
      </p:sp>
      <p:pic>
        <p:nvPicPr>
          <p:cNvPr id="4" name="Picture 3">
            <a:extLst>
              <a:ext uri="{FF2B5EF4-FFF2-40B4-BE49-F238E27FC236}">
                <a16:creationId xmlns:a16="http://schemas.microsoft.com/office/drawing/2014/main" id="{BB1898A3-A106-DE79-4AEC-5D5278046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160AC061-4260-36AC-5247-BFF5382AA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7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1D65C96-DF43-60FE-85A8-2F9B2BC411D3}"/>
              </a:ext>
            </a:extLst>
          </p:cNvPr>
          <p:cNvSpPr>
            <a:spLocks noGrp="1"/>
          </p:cNvSpPr>
          <p:nvPr>
            <p:ph type="title"/>
          </p:nvPr>
        </p:nvSpPr>
        <p:spPr>
          <a:xfrm>
            <a:off x="999123" y="2443567"/>
            <a:ext cx="3658053" cy="1963103"/>
          </a:xfrm>
        </p:spPr>
        <p:txBody>
          <a:bodyPr vert="horz" lIns="91440" tIns="45720" rIns="91440" bIns="45720" rtlCol="0" anchor="t">
            <a:normAutofit fontScale="90000"/>
          </a:bodyPr>
          <a:lstStyle/>
          <a:p>
            <a:pPr algn="ctr"/>
            <a:r>
              <a:rPr lang="en-US" kern="1200" dirty="0">
                <a:solidFill>
                  <a:schemeClr val="tx2"/>
                </a:solidFill>
                <a:latin typeface="+mj-lt"/>
                <a:ea typeface="+mj-ea"/>
                <a:cs typeface="+mj-cs"/>
              </a:rPr>
              <a:t>Setting up Parameters</a:t>
            </a:r>
            <a:br>
              <a:rPr lang="en-US" kern="1200" dirty="0">
                <a:solidFill>
                  <a:schemeClr val="tx2"/>
                </a:solidFill>
                <a:latin typeface="+mj-lt"/>
                <a:ea typeface="+mj-ea"/>
                <a:cs typeface="+mj-cs"/>
              </a:rPr>
            </a:br>
            <a:r>
              <a:rPr lang="en-US" kern="1200" dirty="0">
                <a:solidFill>
                  <a:schemeClr val="tx2"/>
                </a:solidFill>
                <a:latin typeface="+mj-lt"/>
                <a:ea typeface="+mj-ea"/>
                <a:cs typeface="+mj-cs"/>
              </a:rPr>
              <a:t>(*Gold standard)</a:t>
            </a:r>
          </a:p>
        </p:txBody>
      </p:sp>
      <p:pic>
        <p:nvPicPr>
          <p:cNvPr id="3" name="Picture 2">
            <a:extLst>
              <a:ext uri="{FF2B5EF4-FFF2-40B4-BE49-F238E27FC236}">
                <a16:creationId xmlns:a16="http://schemas.microsoft.com/office/drawing/2014/main" id="{44F666B3-9F56-DB88-50B2-0472E226D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91B2093B-030B-C092-D4E7-D001C77E7C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EF76F758-702C-D874-4ADB-50EC92C2A682}"/>
              </a:ext>
            </a:extLst>
          </p:cNvPr>
          <p:cNvGraphicFramePr>
            <a:graphicFrameLocks noGrp="1"/>
          </p:cNvGraphicFramePr>
          <p:nvPr>
            <p:ph idx="1"/>
            <p:extLst>
              <p:ext uri="{D42A27DB-BD31-4B8C-83A1-F6EECF244321}">
                <p14:modId xmlns:p14="http://schemas.microsoft.com/office/powerpoint/2010/main" val="2099308750"/>
              </p:ext>
            </p:extLst>
          </p:nvPr>
        </p:nvGraphicFramePr>
        <p:xfrm>
          <a:off x="6379341" y="1267939"/>
          <a:ext cx="5029201" cy="4314360"/>
        </p:xfrm>
        <a:graphic>
          <a:graphicData uri="http://schemas.openxmlformats.org/drawingml/2006/table">
            <a:tbl>
              <a:tblPr firstRow="1" bandRow="1">
                <a:tableStyleId>{69012ECD-51FC-41F1-AA8D-1B2483CD663E}</a:tableStyleId>
              </a:tblPr>
              <a:tblGrid>
                <a:gridCol w="955935">
                  <a:extLst>
                    <a:ext uri="{9D8B030D-6E8A-4147-A177-3AD203B41FA5}">
                      <a16:colId xmlns:a16="http://schemas.microsoft.com/office/drawing/2014/main" val="1550151401"/>
                    </a:ext>
                  </a:extLst>
                </a:gridCol>
                <a:gridCol w="1158017">
                  <a:extLst>
                    <a:ext uri="{9D8B030D-6E8A-4147-A177-3AD203B41FA5}">
                      <a16:colId xmlns:a16="http://schemas.microsoft.com/office/drawing/2014/main" val="2327402123"/>
                    </a:ext>
                  </a:extLst>
                </a:gridCol>
                <a:gridCol w="2915249">
                  <a:extLst>
                    <a:ext uri="{9D8B030D-6E8A-4147-A177-3AD203B41FA5}">
                      <a16:colId xmlns:a16="http://schemas.microsoft.com/office/drawing/2014/main" val="3135434968"/>
                    </a:ext>
                  </a:extLst>
                </a:gridCol>
              </a:tblGrid>
              <a:tr h="278346">
                <a:tc>
                  <a:txBody>
                    <a:bodyPr/>
                    <a:lstStyle/>
                    <a:p>
                      <a:r>
                        <a:rPr lang="en-GB" sz="1200"/>
                        <a:t>Parameter</a:t>
                      </a:r>
                    </a:p>
                  </a:txBody>
                  <a:tcPr marL="63260" marR="63260" marT="31630" marB="31630"/>
                </a:tc>
                <a:tc>
                  <a:txBody>
                    <a:bodyPr/>
                    <a:lstStyle/>
                    <a:p>
                      <a:r>
                        <a:rPr lang="en-GB" sz="1200"/>
                        <a:t>Definition</a:t>
                      </a:r>
                    </a:p>
                  </a:txBody>
                  <a:tcPr marL="63260" marR="63260" marT="31630" marB="31630"/>
                </a:tc>
                <a:tc>
                  <a:txBody>
                    <a:bodyPr/>
                    <a:lstStyle/>
                    <a:p>
                      <a:r>
                        <a:rPr lang="en-GB" sz="1200"/>
                        <a:t>When to use</a:t>
                      </a:r>
                    </a:p>
                  </a:txBody>
                  <a:tcPr marL="63260" marR="63260" marT="31630" marB="31630"/>
                </a:tc>
                <a:extLst>
                  <a:ext uri="{0D108BD9-81ED-4DB2-BD59-A6C34878D82A}">
                    <a16:rowId xmlns:a16="http://schemas.microsoft.com/office/drawing/2014/main" val="537015215"/>
                  </a:ext>
                </a:extLst>
              </a:tr>
              <a:tr h="468127">
                <a:tc>
                  <a:txBody>
                    <a:bodyPr/>
                    <a:lstStyle/>
                    <a:p>
                      <a:r>
                        <a:rPr lang="en-GB" sz="1200"/>
                        <a:t>C1*</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Referred for CI</a:t>
                      </a:r>
                    </a:p>
                  </a:txBody>
                  <a:tcPr marL="63260" marR="63260" marT="31630" marB="31630"/>
                </a:tc>
                <a:tc>
                  <a:txBody>
                    <a:bodyPr/>
                    <a:lstStyle/>
                    <a:p>
                      <a:r>
                        <a:rPr lang="en-GB" sz="1200"/>
                        <a:t>Referral made to a CI centre</a:t>
                      </a:r>
                    </a:p>
                  </a:txBody>
                  <a:tcPr marL="63260" marR="63260" marT="31630" marB="31630"/>
                </a:tc>
                <a:extLst>
                  <a:ext uri="{0D108BD9-81ED-4DB2-BD59-A6C34878D82A}">
                    <a16:rowId xmlns:a16="http://schemas.microsoft.com/office/drawing/2014/main" val="2103675355"/>
                  </a:ext>
                </a:extLst>
              </a:tr>
              <a:tr h="847689">
                <a:tc>
                  <a:txBody>
                    <a:bodyPr/>
                    <a:lstStyle/>
                    <a:p>
                      <a:r>
                        <a:rPr lang="en-GB" sz="1200"/>
                        <a:t>C2*</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Not referred – unsuitable / outside of criteria</a:t>
                      </a:r>
                    </a:p>
                  </a:txBody>
                  <a:tcPr marL="63260" marR="63260" marT="31630" marB="31630"/>
                </a:tc>
                <a:tc>
                  <a:txBody>
                    <a:bodyPr/>
                    <a:lstStyle/>
                    <a:p>
                      <a:r>
                        <a:rPr lang="en-GB" sz="1200"/>
                        <a:t>Eg if aided AB scores are outside of referral criteria</a:t>
                      </a:r>
                    </a:p>
                    <a:p>
                      <a:r>
                        <a:rPr lang="en-GB" sz="1200"/>
                        <a:t>Eg if BAHD more appropriate</a:t>
                      </a:r>
                    </a:p>
                    <a:p>
                      <a:r>
                        <a:rPr lang="en-GB" sz="1200">
                          <a:solidFill>
                            <a:schemeClr val="tx1"/>
                          </a:solidFill>
                        </a:rPr>
                        <a:t>Eg ?pre-existing medical conditions</a:t>
                      </a:r>
                    </a:p>
                  </a:txBody>
                  <a:tcPr marL="63260" marR="63260" marT="31630" marB="31630"/>
                </a:tc>
                <a:extLst>
                  <a:ext uri="{0D108BD9-81ED-4DB2-BD59-A6C34878D82A}">
                    <a16:rowId xmlns:a16="http://schemas.microsoft.com/office/drawing/2014/main" val="1179476779"/>
                  </a:ext>
                </a:extLst>
              </a:tr>
              <a:tr h="1037471">
                <a:tc>
                  <a:txBody>
                    <a:bodyPr/>
                    <a:lstStyle/>
                    <a:p>
                      <a:r>
                        <a:rPr lang="en-GB" sz="1200"/>
                        <a:t>C3*</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Not referred – discussed and further assessment needed</a:t>
                      </a:r>
                    </a:p>
                  </a:txBody>
                  <a:tcPr marL="63260" marR="63260" marT="31630" marB="31630"/>
                </a:tc>
                <a:tc>
                  <a:txBody>
                    <a:bodyPr/>
                    <a:lstStyle/>
                    <a:p>
                      <a:r>
                        <a:rPr lang="en-GB" sz="1200"/>
                        <a:t>Eg if awaiting outcome of aided AB speech testing</a:t>
                      </a:r>
                    </a:p>
                    <a:p>
                      <a:r>
                        <a:rPr lang="en-GB" sz="1200">
                          <a:solidFill>
                            <a:schemeClr val="tx1"/>
                          </a:solidFill>
                        </a:rPr>
                        <a:t>Eg if PTA results may not be accurate</a:t>
                      </a:r>
                    </a:p>
                    <a:p>
                      <a:r>
                        <a:rPr lang="en-GB" sz="1200">
                          <a:solidFill>
                            <a:schemeClr val="tx1"/>
                          </a:solidFill>
                        </a:rPr>
                        <a:t>Eg not optimally aided yet</a:t>
                      </a:r>
                    </a:p>
                  </a:txBody>
                  <a:tcPr marL="63260" marR="63260" marT="31630" marB="31630"/>
                </a:tc>
                <a:extLst>
                  <a:ext uri="{0D108BD9-81ED-4DB2-BD59-A6C34878D82A}">
                    <a16:rowId xmlns:a16="http://schemas.microsoft.com/office/drawing/2014/main" val="279806038"/>
                  </a:ext>
                </a:extLst>
              </a:tr>
              <a:tr h="468127">
                <a:tc>
                  <a:txBody>
                    <a:bodyPr/>
                    <a:lstStyle/>
                    <a:p>
                      <a:r>
                        <a:rPr lang="en-GB" sz="1200"/>
                        <a:t>C4*</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Not referred – pt declined</a:t>
                      </a:r>
                    </a:p>
                  </a:txBody>
                  <a:tcPr marL="63260" marR="63260" marT="31630" marB="31630"/>
                </a:tc>
                <a:tc>
                  <a:txBody>
                    <a:bodyPr/>
                    <a:lstStyle/>
                    <a:p>
                      <a:r>
                        <a:rPr lang="en-GB" sz="1200"/>
                        <a:t>Offered referral but declined by patient</a:t>
                      </a:r>
                    </a:p>
                  </a:txBody>
                  <a:tcPr marL="63260" marR="63260" marT="31630" marB="31630"/>
                </a:tc>
                <a:extLst>
                  <a:ext uri="{0D108BD9-81ED-4DB2-BD59-A6C34878D82A}">
                    <a16:rowId xmlns:a16="http://schemas.microsoft.com/office/drawing/2014/main" val="129378061"/>
                  </a:ext>
                </a:extLst>
              </a:tr>
              <a:tr h="468127">
                <a:tc>
                  <a:txBody>
                    <a:bodyPr/>
                    <a:lstStyle/>
                    <a:p>
                      <a:r>
                        <a:rPr lang="en-GB" sz="1200" b="1"/>
                        <a:t>C5</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CI to be discussed</a:t>
                      </a:r>
                    </a:p>
                  </a:txBody>
                  <a:tcPr marL="63260" marR="63260" marT="31630" marB="31630"/>
                </a:tc>
                <a:tc>
                  <a:txBody>
                    <a:bodyPr/>
                    <a:lstStyle/>
                    <a:p>
                      <a:r>
                        <a:rPr lang="en-GB" sz="1200" b="1"/>
                        <a:t>No record that CI discussion took place</a:t>
                      </a:r>
                    </a:p>
                  </a:txBody>
                  <a:tcPr marL="63260" marR="63260" marT="31630" marB="31630"/>
                </a:tc>
                <a:extLst>
                  <a:ext uri="{0D108BD9-81ED-4DB2-BD59-A6C34878D82A}">
                    <a16:rowId xmlns:a16="http://schemas.microsoft.com/office/drawing/2014/main" val="3118037917"/>
                  </a:ext>
                </a:extLst>
              </a:tr>
              <a:tr h="468127">
                <a:tc>
                  <a:txBody>
                    <a:bodyPr/>
                    <a:lstStyle/>
                    <a:p>
                      <a:r>
                        <a:rPr lang="en-GB" sz="1200"/>
                        <a:t>C6*</a:t>
                      </a:r>
                    </a:p>
                  </a:txBody>
                  <a:tcPr marL="63260" marR="63260" marT="31630" marB="316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Under assessment</a:t>
                      </a:r>
                    </a:p>
                  </a:txBody>
                  <a:tcPr marL="63260" marR="63260" marT="31630" marB="31630"/>
                </a:tc>
                <a:tc>
                  <a:txBody>
                    <a:bodyPr/>
                    <a:lstStyle/>
                    <a:p>
                      <a:r>
                        <a:rPr lang="en-GB" sz="1200"/>
                        <a:t>Referred and CI centre have accepted referral</a:t>
                      </a:r>
                    </a:p>
                  </a:txBody>
                  <a:tcPr marL="63260" marR="63260" marT="31630" marB="31630"/>
                </a:tc>
                <a:extLst>
                  <a:ext uri="{0D108BD9-81ED-4DB2-BD59-A6C34878D82A}">
                    <a16:rowId xmlns:a16="http://schemas.microsoft.com/office/drawing/2014/main" val="3992332724"/>
                  </a:ext>
                </a:extLst>
              </a:tr>
              <a:tr h="278346">
                <a:tc>
                  <a:txBody>
                    <a:bodyPr/>
                    <a:lstStyle/>
                    <a:p>
                      <a:r>
                        <a:rPr lang="en-GB" sz="1200"/>
                        <a:t>C7*</a:t>
                      </a:r>
                    </a:p>
                  </a:txBody>
                  <a:tcPr marL="63260" marR="63260" marT="31630" marB="31630"/>
                </a:tc>
                <a:tc>
                  <a:txBody>
                    <a:bodyPr/>
                    <a:lstStyle/>
                    <a:p>
                      <a:r>
                        <a:rPr lang="en-GB" sz="1200"/>
                        <a:t>CI patient</a:t>
                      </a:r>
                    </a:p>
                  </a:txBody>
                  <a:tcPr marL="63260" marR="63260" marT="31630" marB="31630"/>
                </a:tc>
                <a:tc>
                  <a:txBody>
                    <a:bodyPr/>
                    <a:lstStyle/>
                    <a:p>
                      <a:r>
                        <a:rPr lang="en-GB" sz="1200"/>
                        <a:t>Already has CI</a:t>
                      </a:r>
                    </a:p>
                  </a:txBody>
                  <a:tcPr marL="63260" marR="63260" marT="31630" marB="31630"/>
                </a:tc>
                <a:extLst>
                  <a:ext uri="{0D108BD9-81ED-4DB2-BD59-A6C34878D82A}">
                    <a16:rowId xmlns:a16="http://schemas.microsoft.com/office/drawing/2014/main" val="1467531590"/>
                  </a:ext>
                </a:extLst>
              </a:tr>
            </a:tbl>
          </a:graphicData>
        </a:graphic>
      </p:graphicFrame>
    </p:spTree>
    <p:extLst>
      <p:ext uri="{BB962C8B-B14F-4D97-AF65-F5344CB8AC3E}">
        <p14:creationId xmlns:p14="http://schemas.microsoft.com/office/powerpoint/2010/main" val="221287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A962-4D0F-770F-E82D-1B9A161449BF}"/>
              </a:ext>
            </a:extLst>
          </p:cNvPr>
          <p:cNvSpPr>
            <a:spLocks noGrp="1"/>
          </p:cNvSpPr>
          <p:nvPr>
            <p:ph type="title"/>
          </p:nvPr>
        </p:nvSpPr>
        <p:spPr/>
        <p:txBody>
          <a:bodyPr/>
          <a:lstStyle/>
          <a:p>
            <a:pPr algn="ctr"/>
            <a:r>
              <a:rPr lang="en-GB" dirty="0">
                <a:solidFill>
                  <a:schemeClr val="accent5">
                    <a:lumMod val="50000"/>
                  </a:schemeClr>
                </a:solidFill>
              </a:rPr>
              <a:t>Adding parameters to patient record</a:t>
            </a:r>
          </a:p>
        </p:txBody>
      </p:sp>
      <p:sp>
        <p:nvSpPr>
          <p:cNvPr id="4" name="Content Placeholder 3">
            <a:extLst>
              <a:ext uri="{FF2B5EF4-FFF2-40B4-BE49-F238E27FC236}">
                <a16:creationId xmlns:a16="http://schemas.microsoft.com/office/drawing/2014/main" id="{9A9C4F3B-48D7-8942-B08E-7D4E08C40C58}"/>
              </a:ext>
            </a:extLst>
          </p:cNvPr>
          <p:cNvSpPr>
            <a:spLocks noGrp="1"/>
          </p:cNvSpPr>
          <p:nvPr>
            <p:ph sz="half" idx="1"/>
          </p:nvPr>
        </p:nvSpPr>
        <p:spPr/>
        <p:txBody>
          <a:bodyPr vert="horz" lIns="91440" tIns="45720" rIns="91440" bIns="45720" rtlCol="0" anchor="t">
            <a:normAutofit/>
          </a:bodyPr>
          <a:lstStyle/>
          <a:p>
            <a:r>
              <a:rPr lang="en-GB" dirty="0"/>
              <a:t>Search in AB for </a:t>
            </a:r>
            <a:r>
              <a:rPr lang="en-GB" dirty="0" err="1"/>
              <a:t>pt</a:t>
            </a:r>
            <a:r>
              <a:rPr lang="en-GB" dirty="0"/>
              <a:t> record</a:t>
            </a:r>
          </a:p>
          <a:p>
            <a:r>
              <a:rPr lang="en-GB" dirty="0"/>
              <a:t>Review notes to determine C1-7 status</a:t>
            </a:r>
            <a:endParaRPr lang="en-GB" dirty="0">
              <a:ea typeface="Calibri"/>
              <a:cs typeface="Calibri"/>
            </a:endParaRPr>
          </a:p>
          <a:p>
            <a:r>
              <a:rPr lang="en-GB" dirty="0"/>
              <a:t>Add parameter via </a:t>
            </a:r>
            <a:r>
              <a:rPr lang="en-GB" b="1" dirty="0"/>
              <a:t>client info / details</a:t>
            </a:r>
            <a:r>
              <a:rPr lang="en-GB" dirty="0"/>
              <a:t> tab</a:t>
            </a:r>
            <a:endParaRPr lang="en-GB" dirty="0">
              <a:ea typeface="Calibri"/>
              <a:cs typeface="Calibri"/>
            </a:endParaRPr>
          </a:p>
          <a:p>
            <a:r>
              <a:rPr lang="en-GB" dirty="0"/>
              <a:t>Select </a:t>
            </a:r>
            <a:r>
              <a:rPr lang="en-GB" b="1" dirty="0"/>
              <a:t>add</a:t>
            </a:r>
            <a:endParaRPr lang="en-GB" b="1" dirty="0">
              <a:ea typeface="Calibri"/>
              <a:cs typeface="Calibri"/>
            </a:endParaRPr>
          </a:p>
          <a:p>
            <a:r>
              <a:rPr lang="en-GB" dirty="0"/>
              <a:t>Choose the correct parameter from the drop down</a:t>
            </a:r>
            <a:endParaRPr lang="en-GB" dirty="0">
              <a:ea typeface="Calibri"/>
              <a:cs typeface="Calibri"/>
            </a:endParaRPr>
          </a:p>
          <a:p>
            <a:endParaRPr lang="en-GB" dirty="0"/>
          </a:p>
        </p:txBody>
      </p:sp>
      <p:pic>
        <p:nvPicPr>
          <p:cNvPr id="6" name="Content Placeholder 5" descr="A screenshot of a computer&#10;&#10;Description automatically generated">
            <a:extLst>
              <a:ext uri="{FF2B5EF4-FFF2-40B4-BE49-F238E27FC236}">
                <a16:creationId xmlns:a16="http://schemas.microsoft.com/office/drawing/2014/main" id="{A91AA252-7D05-F3EB-6635-5E7EE8931821}"/>
              </a:ext>
            </a:extLst>
          </p:cNvPr>
          <p:cNvPicPr>
            <a:picLocks noGrp="1" noChangeAspect="1"/>
          </p:cNvPicPr>
          <p:nvPr>
            <p:ph sz="half" idx="2"/>
          </p:nvPr>
        </p:nvPicPr>
        <p:blipFill>
          <a:blip r:embed="rId2"/>
          <a:stretch>
            <a:fillRect/>
          </a:stretch>
        </p:blipFill>
        <p:spPr>
          <a:xfrm>
            <a:off x="6172202" y="1825625"/>
            <a:ext cx="5181600" cy="1958326"/>
          </a:xfrm>
          <a:prstGeom prst="rect">
            <a:avLst/>
          </a:prstGeom>
        </p:spPr>
      </p:pic>
      <p:sp>
        <p:nvSpPr>
          <p:cNvPr id="7" name="Rectangle 6">
            <a:extLst>
              <a:ext uri="{FF2B5EF4-FFF2-40B4-BE49-F238E27FC236}">
                <a16:creationId xmlns:a16="http://schemas.microsoft.com/office/drawing/2014/main" id="{13AF759D-48CB-123F-6602-9B2B84D90A37}"/>
              </a:ext>
            </a:extLst>
          </p:cNvPr>
          <p:cNvSpPr/>
          <p:nvPr/>
        </p:nvSpPr>
        <p:spPr>
          <a:xfrm>
            <a:off x="8649478" y="2127378"/>
            <a:ext cx="2547257" cy="1325563"/>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03B440A7-487C-4F2B-F8F0-223E8AB7474D}"/>
              </a:ext>
            </a:extLst>
          </p:cNvPr>
          <p:cNvCxnSpPr/>
          <p:nvPr/>
        </p:nvCxnSpPr>
        <p:spPr>
          <a:xfrm flipV="1">
            <a:off x="5421086" y="2584580"/>
            <a:ext cx="3071325" cy="84442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A86EADD-CD28-D45F-3A62-7387208B4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5D1D7897-8431-810A-C256-B23768B69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a pie chart&#10;&#10;Description automatically generated">
            <a:extLst>
              <a:ext uri="{FF2B5EF4-FFF2-40B4-BE49-F238E27FC236}">
                <a16:creationId xmlns:a16="http://schemas.microsoft.com/office/drawing/2014/main" id="{C9B23857-FFC0-89C8-A7C1-1CAEAD0FACCE}"/>
              </a:ext>
            </a:extLst>
          </p:cNvPr>
          <p:cNvPicPr>
            <a:picLocks noChangeAspect="1"/>
          </p:cNvPicPr>
          <p:nvPr/>
        </p:nvPicPr>
        <p:blipFill rotWithShape="1">
          <a:blip r:embed="rId2"/>
          <a:srcRect t="7606" r="-109" b="-282"/>
          <a:stretch/>
        </p:blipFill>
        <p:spPr>
          <a:xfrm>
            <a:off x="-536478" y="1870150"/>
            <a:ext cx="5291666" cy="4445630"/>
          </a:xfrm>
          <a:prstGeom prst="rect">
            <a:avLst/>
          </a:prstGeom>
        </p:spPr>
      </p:pic>
      <p:pic>
        <p:nvPicPr>
          <p:cNvPr id="16" name="Picture 15">
            <a:extLst>
              <a:ext uri="{FF2B5EF4-FFF2-40B4-BE49-F238E27FC236}">
                <a16:creationId xmlns:a16="http://schemas.microsoft.com/office/drawing/2014/main" id="{62B4B630-324A-0F60-F44D-0CE50E551670}"/>
              </a:ext>
            </a:extLst>
          </p:cNvPr>
          <p:cNvPicPr>
            <a:picLocks noChangeAspect="1"/>
          </p:cNvPicPr>
          <p:nvPr/>
        </p:nvPicPr>
        <p:blipFill>
          <a:blip r:embed="rId3"/>
          <a:stretch>
            <a:fillRect/>
          </a:stretch>
        </p:blipFill>
        <p:spPr>
          <a:xfrm>
            <a:off x="4406954" y="2229780"/>
            <a:ext cx="7624701" cy="4086000"/>
          </a:xfrm>
          <a:prstGeom prst="rect">
            <a:avLst/>
          </a:prstGeom>
        </p:spPr>
      </p:pic>
      <p:pic>
        <p:nvPicPr>
          <p:cNvPr id="5" name="Picture 4">
            <a:extLst>
              <a:ext uri="{FF2B5EF4-FFF2-40B4-BE49-F238E27FC236}">
                <a16:creationId xmlns:a16="http://schemas.microsoft.com/office/drawing/2014/main" id="{17F2DB50-BB1C-BE4A-C99B-713A5A4EC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6" name="Picture 2" descr="U:\BCIG\BCIG COUNCIL\LOGO\2\BCIG Logo RGB.png">
            <a:extLst>
              <a:ext uri="{FF2B5EF4-FFF2-40B4-BE49-F238E27FC236}">
                <a16:creationId xmlns:a16="http://schemas.microsoft.com/office/drawing/2014/main" id="{7F7FB2A0-C021-1906-888D-D2FADF7DC6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25157E-C8B7-DEEC-3876-C5DF44AA195D}"/>
              </a:ext>
            </a:extLst>
          </p:cNvPr>
          <p:cNvSpPr txBox="1"/>
          <p:nvPr/>
        </p:nvSpPr>
        <p:spPr>
          <a:xfrm>
            <a:off x="2109355" y="423600"/>
            <a:ext cx="7973290" cy="1446550"/>
          </a:xfrm>
          <a:prstGeom prst="rect">
            <a:avLst/>
          </a:prstGeom>
          <a:noFill/>
        </p:spPr>
        <p:txBody>
          <a:bodyPr wrap="square">
            <a:spAutoFit/>
          </a:bodyPr>
          <a:lstStyle/>
          <a:p>
            <a:pPr algn="ctr"/>
            <a:r>
              <a:rPr lang="en-GB" sz="4400" dirty="0">
                <a:solidFill>
                  <a:schemeClr val="accent5">
                    <a:lumMod val="50000"/>
                  </a:schemeClr>
                </a:solidFill>
                <a:latin typeface="+mj-lt"/>
              </a:rPr>
              <a:t>CI Audit Toolkit: How to use the audit results</a:t>
            </a:r>
            <a:endParaRPr lang="en-GB" sz="4400" dirty="0">
              <a:latin typeface="+mj-lt"/>
            </a:endParaRPr>
          </a:p>
        </p:txBody>
      </p:sp>
    </p:spTree>
    <p:extLst>
      <p:ext uri="{BB962C8B-B14F-4D97-AF65-F5344CB8AC3E}">
        <p14:creationId xmlns:p14="http://schemas.microsoft.com/office/powerpoint/2010/main" val="411952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A1C949C-6762-7549-F5DC-368AF91481E7}"/>
              </a:ext>
            </a:extLst>
          </p:cNvPr>
          <p:cNvSpPr>
            <a:spLocks noGrp="1"/>
          </p:cNvSpPr>
          <p:nvPr>
            <p:ph type="title"/>
          </p:nvPr>
        </p:nvSpPr>
        <p:spPr>
          <a:xfrm>
            <a:off x="1179226" y="1280679"/>
            <a:ext cx="9833548" cy="1325563"/>
          </a:xfrm>
        </p:spPr>
        <p:txBody>
          <a:bodyPr anchor="b">
            <a:normAutofit/>
          </a:bodyPr>
          <a:lstStyle/>
          <a:p>
            <a:pPr algn="ctr"/>
            <a:r>
              <a:rPr lang="en-GB" dirty="0">
                <a:solidFill>
                  <a:schemeClr val="tx2"/>
                </a:solidFill>
              </a:rPr>
              <a:t>The Audit Process: What to do with your data</a:t>
            </a:r>
          </a:p>
        </p:txBody>
      </p:sp>
      <p:grpSp>
        <p:nvGrpSpPr>
          <p:cNvPr id="14" name="Group 1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B2FF18B-68E5-7700-2131-2EFC9BAC51A7}"/>
              </a:ext>
            </a:extLst>
          </p:cNvPr>
          <p:cNvSpPr>
            <a:spLocks noGrp="1"/>
          </p:cNvSpPr>
          <p:nvPr>
            <p:ph idx="1"/>
          </p:nvPr>
        </p:nvSpPr>
        <p:spPr>
          <a:xfrm>
            <a:off x="1179226" y="2890979"/>
            <a:ext cx="9833548" cy="2693976"/>
          </a:xfrm>
        </p:spPr>
        <p:txBody>
          <a:bodyPr vert="horz" lIns="91440" tIns="45720" rIns="91440" bIns="45720" rtlCol="0">
            <a:normAutofit/>
          </a:bodyPr>
          <a:lstStyle/>
          <a:p>
            <a:pPr marL="0" indent="0">
              <a:buNone/>
            </a:pPr>
            <a:r>
              <a:rPr lang="en-GB" sz="1700" b="1" u="sng">
                <a:solidFill>
                  <a:schemeClr val="tx2"/>
                </a:solidFill>
                <a:ea typeface="Calibri"/>
                <a:cs typeface="Calibri"/>
              </a:rPr>
              <a:t>First Audit</a:t>
            </a:r>
          </a:p>
          <a:p>
            <a:r>
              <a:rPr lang="en-GB" sz="1700">
                <a:solidFill>
                  <a:schemeClr val="tx2"/>
                </a:solidFill>
                <a:ea typeface="Calibri"/>
                <a:cs typeface="Calibri"/>
              </a:rPr>
              <a:t>116 patients were identified. The search dates were March 2019 to July 2019. We completed the audit 2021.</a:t>
            </a:r>
            <a:endParaRPr lang="en-GB" sz="1700">
              <a:solidFill>
                <a:schemeClr val="tx2"/>
              </a:solidFill>
            </a:endParaRPr>
          </a:p>
          <a:p>
            <a:r>
              <a:rPr lang="en-GB" sz="1700">
                <a:solidFill>
                  <a:schemeClr val="tx2"/>
                </a:solidFill>
                <a:ea typeface="Calibri"/>
                <a:cs typeface="Calibri"/>
              </a:rPr>
              <a:t>Crystal report wasn’t used </a:t>
            </a:r>
          </a:p>
          <a:p>
            <a:r>
              <a:rPr lang="en-GB" sz="1700">
                <a:solidFill>
                  <a:schemeClr val="tx2"/>
                </a:solidFill>
                <a:ea typeface="Calibri"/>
                <a:cs typeface="Calibri"/>
              </a:rPr>
              <a:t>Pre-CIRCA so the categories used were different </a:t>
            </a:r>
            <a:endParaRPr lang="en-GB" sz="1700">
              <a:solidFill>
                <a:schemeClr val="tx2"/>
              </a:solidFill>
            </a:endParaRPr>
          </a:p>
          <a:p>
            <a:r>
              <a:rPr lang="en-GB" sz="1700">
                <a:solidFill>
                  <a:schemeClr val="tx2"/>
                </a:solidFill>
                <a:ea typeface="Calibri"/>
                <a:cs typeface="Calibri"/>
              </a:rPr>
              <a:t>10% of the patients were referred for cochlear implant assessment and 90% were not. </a:t>
            </a:r>
            <a:endParaRPr lang="en-GB" sz="1700">
              <a:solidFill>
                <a:schemeClr val="tx2"/>
              </a:solidFill>
            </a:endParaRPr>
          </a:p>
          <a:p>
            <a:r>
              <a:rPr lang="en-GB" sz="1700">
                <a:solidFill>
                  <a:schemeClr val="tx2"/>
                </a:solidFill>
                <a:ea typeface="Calibri"/>
                <a:cs typeface="Calibri"/>
              </a:rPr>
              <a:t>8% of the patients who were not referred had a documented reason and 92% had no documented discussion. </a:t>
            </a:r>
            <a:endParaRPr lang="en-GB" sz="1700">
              <a:solidFill>
                <a:schemeClr val="tx2"/>
              </a:solidFill>
            </a:endParaRPr>
          </a:p>
          <a:p>
            <a:endParaRPr lang="en-GB" sz="1700">
              <a:solidFill>
                <a:schemeClr val="tx2"/>
              </a:solidFill>
              <a:ea typeface="Calibri"/>
              <a:cs typeface="Calibri"/>
            </a:endParaRPr>
          </a:p>
        </p:txBody>
      </p:sp>
      <p:grpSp>
        <p:nvGrpSpPr>
          <p:cNvPr id="20" name="Group 1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1" name="Freeform: Shape 2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background with white text&#10;&#10;Description automatically generated">
            <a:extLst>
              <a:ext uri="{FF2B5EF4-FFF2-40B4-BE49-F238E27FC236}">
                <a16:creationId xmlns:a16="http://schemas.microsoft.com/office/drawing/2014/main" id="{4B4E86D3-364F-79E7-311E-E62F9E39A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9391832E-1D6A-AE99-A5CE-912A6D4D9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4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itle 1">
            <a:extLst>
              <a:ext uri="{FF2B5EF4-FFF2-40B4-BE49-F238E27FC236}">
                <a16:creationId xmlns:a16="http://schemas.microsoft.com/office/drawing/2014/main" id="{A17013E2-A7DB-E630-86EA-CC60502C02A4}"/>
              </a:ext>
            </a:extLst>
          </p:cNvPr>
          <p:cNvSpPr>
            <a:spLocks noGrp="1"/>
          </p:cNvSpPr>
          <p:nvPr>
            <p:ph type="title"/>
          </p:nvPr>
        </p:nvSpPr>
        <p:spPr>
          <a:xfrm>
            <a:off x="1179226" y="1280679"/>
            <a:ext cx="9833548" cy="1325563"/>
          </a:xfrm>
        </p:spPr>
        <p:txBody>
          <a:bodyPr anchor="b">
            <a:normAutofit/>
          </a:bodyPr>
          <a:lstStyle/>
          <a:p>
            <a:pPr algn="ctr"/>
            <a:r>
              <a:rPr lang="en-GB" dirty="0">
                <a:solidFill>
                  <a:schemeClr val="tx2"/>
                </a:solidFill>
              </a:rPr>
              <a:t>The Audit Process: What to do with your data</a:t>
            </a:r>
          </a:p>
        </p:txBody>
      </p:sp>
      <p:grpSp>
        <p:nvGrpSpPr>
          <p:cNvPr id="16" name="Group 1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8A5B2F4-9905-3831-A062-1AFAE5E8A27B}"/>
              </a:ext>
            </a:extLst>
          </p:cNvPr>
          <p:cNvSpPr>
            <a:spLocks noGrp="1"/>
          </p:cNvSpPr>
          <p:nvPr>
            <p:ph idx="1"/>
          </p:nvPr>
        </p:nvSpPr>
        <p:spPr>
          <a:xfrm>
            <a:off x="1179226" y="2890979"/>
            <a:ext cx="9833548" cy="2693976"/>
          </a:xfrm>
        </p:spPr>
        <p:txBody>
          <a:bodyPr>
            <a:normAutofit/>
          </a:bodyPr>
          <a:lstStyle/>
          <a:p>
            <a:pPr marL="0" indent="0">
              <a:buNone/>
            </a:pPr>
            <a:r>
              <a:rPr lang="en-US" sz="1700" b="1" u="sng" dirty="0">
                <a:solidFill>
                  <a:schemeClr val="tx2"/>
                </a:solidFill>
              </a:rPr>
              <a:t>Second audit </a:t>
            </a:r>
          </a:p>
          <a:p>
            <a:r>
              <a:rPr lang="en-US" sz="1700" dirty="0">
                <a:solidFill>
                  <a:schemeClr val="tx2"/>
                </a:solidFill>
              </a:rPr>
              <a:t>Completed after participating in the CIRCA audit CI 1, CI 2, </a:t>
            </a:r>
            <a:r>
              <a:rPr lang="en-US" sz="1700" dirty="0" err="1">
                <a:solidFill>
                  <a:schemeClr val="tx2"/>
                </a:solidFill>
              </a:rPr>
              <a:t>etc</a:t>
            </a:r>
            <a:r>
              <a:rPr lang="en-US" sz="1700" dirty="0">
                <a:solidFill>
                  <a:schemeClr val="tx2"/>
                </a:solidFill>
              </a:rPr>
              <a:t> were used</a:t>
            </a:r>
          </a:p>
          <a:p>
            <a:r>
              <a:rPr lang="en-GB" sz="1700" dirty="0">
                <a:solidFill>
                  <a:schemeClr val="tx2"/>
                </a:solidFill>
              </a:rPr>
              <a:t>205 patients were identified, the search dates were July 2021 to December 2022. We completed the audit 2022</a:t>
            </a:r>
          </a:p>
          <a:p>
            <a:pPr marL="0" indent="0">
              <a:buNone/>
            </a:pPr>
            <a:endParaRPr lang="en-GB" sz="1700" dirty="0">
              <a:solidFill>
                <a:schemeClr val="tx2"/>
              </a:solidFill>
            </a:endParaRPr>
          </a:p>
          <a:p>
            <a:pPr marL="0" indent="0">
              <a:buNone/>
            </a:pPr>
            <a:r>
              <a:rPr lang="en-GB" sz="1700" b="1" dirty="0">
                <a:solidFill>
                  <a:schemeClr val="tx2"/>
                </a:solidFill>
              </a:rPr>
              <a:t>OUR STATS IMPROVED!</a:t>
            </a:r>
          </a:p>
          <a:p>
            <a:r>
              <a:rPr lang="en-US" sz="1700" dirty="0">
                <a:solidFill>
                  <a:schemeClr val="tx2"/>
                </a:solidFill>
              </a:rPr>
              <a:t>2021 audit 92% of the patients had no documented discussions, in the 2022 audit the percentage reduced to 69%. </a:t>
            </a:r>
            <a:endParaRPr lang="en-GB" sz="1700" dirty="0">
              <a:solidFill>
                <a:schemeClr val="tx2"/>
              </a:solidFill>
            </a:endParaRPr>
          </a:p>
          <a:p>
            <a:endParaRPr lang="en-GB" sz="1700" dirty="0">
              <a:solidFill>
                <a:schemeClr val="tx2"/>
              </a:solidFill>
            </a:endParaRPr>
          </a:p>
        </p:txBody>
      </p:sp>
      <p:grpSp>
        <p:nvGrpSpPr>
          <p:cNvPr id="22" name="Group 2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3" name="Freeform: Shape 2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black background with white text&#10;&#10;Description automatically generated">
            <a:extLst>
              <a:ext uri="{FF2B5EF4-FFF2-40B4-BE49-F238E27FC236}">
                <a16:creationId xmlns:a16="http://schemas.microsoft.com/office/drawing/2014/main" id="{543FA381-38FE-D3B4-1577-064749C05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4C80C691-5293-AD91-948A-D7BC6FB4B7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3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DAC204-FA16-F6E7-FC49-91B58C4AB1EA}"/>
              </a:ext>
            </a:extLst>
          </p:cNvPr>
          <p:cNvSpPr>
            <a:spLocks noGrp="1"/>
          </p:cNvSpPr>
          <p:nvPr>
            <p:ph type="title"/>
          </p:nvPr>
        </p:nvSpPr>
        <p:spPr>
          <a:xfrm>
            <a:off x="949036" y="78477"/>
            <a:ext cx="10515600" cy="1325563"/>
          </a:xfrm>
        </p:spPr>
        <p:txBody>
          <a:bodyPr>
            <a:normAutofit/>
          </a:bodyPr>
          <a:lstStyle/>
          <a:p>
            <a:pPr algn="ctr"/>
            <a:r>
              <a:rPr lang="en-GB" dirty="0">
                <a:solidFill>
                  <a:schemeClr val="accent5">
                    <a:lumMod val="50000"/>
                  </a:schemeClr>
                </a:solidFill>
              </a:rPr>
              <a:t>How to use the audit results</a:t>
            </a:r>
            <a:endParaRPr lang="en-GB" dirty="0"/>
          </a:p>
        </p:txBody>
      </p:sp>
      <p:sp>
        <p:nvSpPr>
          <p:cNvPr id="3" name="Content Placeholder 2">
            <a:extLst>
              <a:ext uri="{FF2B5EF4-FFF2-40B4-BE49-F238E27FC236}">
                <a16:creationId xmlns:a16="http://schemas.microsoft.com/office/drawing/2014/main" id="{EE4BD94E-FD4F-C01D-FCFA-A380C935A3FD}"/>
              </a:ext>
            </a:extLst>
          </p:cNvPr>
          <p:cNvSpPr>
            <a:spLocks noGrp="1"/>
          </p:cNvSpPr>
          <p:nvPr>
            <p:ph idx="1"/>
          </p:nvPr>
        </p:nvSpPr>
        <p:spPr>
          <a:xfrm>
            <a:off x="838200" y="1369682"/>
            <a:ext cx="10515600" cy="4920408"/>
          </a:xfrm>
        </p:spPr>
        <p:txBody>
          <a:bodyPr>
            <a:noAutofit/>
          </a:bodyPr>
          <a:lstStyle/>
          <a:p>
            <a:pPr marL="0" indent="0" algn="ctr">
              <a:lnSpc>
                <a:spcPct val="150000"/>
              </a:lnSpc>
              <a:buNone/>
            </a:pPr>
            <a:r>
              <a:rPr lang="en-US" sz="1800" dirty="0"/>
              <a:t>The primary observation absent record-keeping. </a:t>
            </a:r>
          </a:p>
          <a:p>
            <a:pPr algn="just">
              <a:lnSpc>
                <a:spcPct val="150000"/>
              </a:lnSpc>
            </a:pPr>
            <a:r>
              <a:rPr lang="en-US" sz="1800" dirty="0"/>
              <a:t>We added a cochlear implant section to </a:t>
            </a:r>
            <a:r>
              <a:rPr lang="en-US" sz="1800" dirty="0" err="1"/>
              <a:t>Auditbase</a:t>
            </a:r>
            <a:r>
              <a:rPr lang="en-US" sz="1800" dirty="0"/>
              <a:t> hotkeys (direct referral, follow ups </a:t>
            </a:r>
            <a:r>
              <a:rPr lang="en-US" sz="1800" dirty="0" err="1"/>
              <a:t>etc</a:t>
            </a:r>
            <a:r>
              <a:rPr lang="en-US" sz="1800" dirty="0"/>
              <a:t>).  In hopes that it may act as a reminder to identify patients who are within criteria and improve documentation. </a:t>
            </a:r>
          </a:p>
          <a:p>
            <a:pPr marL="0" indent="0" algn="just">
              <a:lnSpc>
                <a:spcPct val="150000"/>
              </a:lnSpc>
              <a:buNone/>
            </a:pPr>
            <a:br>
              <a:rPr lang="en-US" sz="1800" dirty="0"/>
            </a:br>
            <a:endParaRPr lang="en-US" sz="1800" dirty="0"/>
          </a:p>
          <a:p>
            <a:pPr algn="just">
              <a:lnSpc>
                <a:spcPct val="150000"/>
              </a:lnSpc>
            </a:pPr>
            <a:endParaRPr lang="en-US" sz="1800" dirty="0"/>
          </a:p>
          <a:p>
            <a:pPr marL="0" indent="0" algn="just">
              <a:lnSpc>
                <a:spcPct val="150000"/>
              </a:lnSpc>
              <a:buNone/>
            </a:pPr>
            <a:endParaRPr lang="en-US" sz="1800" dirty="0"/>
          </a:p>
          <a:p>
            <a:pPr algn="just">
              <a:lnSpc>
                <a:spcPct val="150000"/>
              </a:lnSpc>
            </a:pPr>
            <a:r>
              <a:rPr lang="en-US" sz="1800" dirty="0"/>
              <a:t>We also added a note in the journal of patients with a mixed or conductive hearing loss to be considered for a CI assessment if BC thresholds worsen &gt;60dB HL. </a:t>
            </a:r>
          </a:p>
          <a:p>
            <a:pPr algn="just">
              <a:lnSpc>
                <a:spcPct val="150000"/>
              </a:lnSpc>
            </a:pPr>
            <a:endParaRPr lang="en-US" sz="1800" dirty="0"/>
          </a:p>
          <a:p>
            <a:pPr algn="just">
              <a:lnSpc>
                <a:spcPct val="150000"/>
              </a:lnSpc>
            </a:pPr>
            <a:endParaRPr lang="en-GB" sz="1800" dirty="0"/>
          </a:p>
        </p:txBody>
      </p:sp>
      <p:sp>
        <p:nvSpPr>
          <p:cNvPr id="8" name="TextBox 7">
            <a:extLst>
              <a:ext uri="{FF2B5EF4-FFF2-40B4-BE49-F238E27FC236}">
                <a16:creationId xmlns:a16="http://schemas.microsoft.com/office/drawing/2014/main" id="{3CE70D4D-4CB3-D0E5-2CA9-B2286C1DC2D2}"/>
              </a:ext>
            </a:extLst>
          </p:cNvPr>
          <p:cNvSpPr txBox="1"/>
          <p:nvPr/>
        </p:nvSpPr>
        <p:spPr>
          <a:xfrm>
            <a:off x="2913402" y="2986311"/>
            <a:ext cx="6365195" cy="1709571"/>
          </a:xfrm>
          <a:prstGeom prst="rect">
            <a:avLst/>
          </a:prstGeom>
          <a:solidFill>
            <a:schemeClr val="accent4">
              <a:lumMod val="40000"/>
              <a:lumOff val="60000"/>
            </a:schemeClr>
          </a:solidFill>
        </p:spPr>
        <p:txBody>
          <a:bodyPr wrap="square" rtlCol="0">
            <a:spAutoFit/>
          </a:bodyPr>
          <a:lstStyle/>
          <a:p>
            <a:pPr rtl="0">
              <a:lnSpc>
                <a:spcPct val="150000"/>
              </a:lnSpc>
            </a:pPr>
            <a:r>
              <a:rPr lang="en-US" sz="1800" dirty="0">
                <a:latin typeface="Arial" panose="020B0604020202020204" pitchFamily="34" charset="0"/>
              </a:rPr>
              <a:t> Does this patient meet cochlear implant referral criteria Y/N </a:t>
            </a:r>
          </a:p>
          <a:p>
            <a:pPr rtl="0">
              <a:lnSpc>
                <a:spcPct val="150000"/>
              </a:lnSpc>
            </a:pPr>
            <a:r>
              <a:rPr lang="en-US" sz="1800" dirty="0">
                <a:latin typeface="Arial" panose="020B0604020202020204" pitchFamily="34" charset="0"/>
              </a:rPr>
              <a:t>    Was a cochlear implant referral discussed Y/N </a:t>
            </a:r>
          </a:p>
          <a:p>
            <a:pPr rtl="0">
              <a:lnSpc>
                <a:spcPct val="150000"/>
              </a:lnSpc>
            </a:pPr>
            <a:r>
              <a:rPr lang="en-US" sz="1800" dirty="0">
                <a:latin typeface="Arial" panose="020B0604020202020204" pitchFamily="34" charset="0"/>
              </a:rPr>
              <a:t>    If YES, did the patient accept or decline referral? </a:t>
            </a:r>
          </a:p>
          <a:p>
            <a:pPr rtl="0">
              <a:lnSpc>
                <a:spcPct val="150000"/>
              </a:lnSpc>
            </a:pPr>
            <a:r>
              <a:rPr lang="en-US" sz="1800" dirty="0">
                <a:latin typeface="Arial" panose="020B0604020202020204" pitchFamily="34" charset="0"/>
              </a:rPr>
              <a:t>    If NO, why wasn’t it discussed? </a:t>
            </a:r>
            <a:endParaRPr lang="en-GB" dirty="0"/>
          </a:p>
        </p:txBody>
      </p:sp>
      <p:pic>
        <p:nvPicPr>
          <p:cNvPr id="5" name="Picture 4">
            <a:extLst>
              <a:ext uri="{FF2B5EF4-FFF2-40B4-BE49-F238E27FC236}">
                <a16:creationId xmlns:a16="http://schemas.microsoft.com/office/drawing/2014/main" id="{31E1FED4-9318-BFDD-52D9-1FB3F1B0B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6" name="Picture 2" descr="U:\BCIG\BCIG COUNCIL\LOGO\2\BCIG Logo RGB.png">
            <a:extLst>
              <a:ext uri="{FF2B5EF4-FFF2-40B4-BE49-F238E27FC236}">
                <a16:creationId xmlns:a16="http://schemas.microsoft.com/office/drawing/2014/main" id="{B36B384A-0ECE-ED78-D945-BF359EA672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1090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4A81455-4E88-B5FE-34A8-60BEB173C10B}"/>
              </a:ext>
            </a:extLst>
          </p:cNvPr>
          <p:cNvSpPr>
            <a:spLocks noGrp="1"/>
          </p:cNvSpPr>
          <p:nvPr>
            <p:ph type="title"/>
          </p:nvPr>
        </p:nvSpPr>
        <p:spPr>
          <a:xfrm>
            <a:off x="806148" y="500154"/>
            <a:ext cx="10579398" cy="1299411"/>
          </a:xfrm>
        </p:spPr>
        <p:txBody>
          <a:bodyPr>
            <a:normAutofit/>
          </a:bodyPr>
          <a:lstStyle/>
          <a:p>
            <a:pPr algn="ctr"/>
            <a:r>
              <a:rPr lang="en-GB" sz="4800" dirty="0">
                <a:solidFill>
                  <a:schemeClr val="tx2"/>
                </a:solidFill>
              </a:rPr>
              <a:t>What to do with your data</a:t>
            </a:r>
          </a:p>
        </p:txBody>
      </p:sp>
      <p:grpSp>
        <p:nvGrpSpPr>
          <p:cNvPr id="17" name="Group 16">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18" name="Freeform: Shape 17">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A yellow and pink box with black text&#10;&#10;Description automatically generated"/>
          <p:cNvPicPr>
            <a:picLocks noChangeAspect="1"/>
          </p:cNvPicPr>
          <p:nvPr/>
        </p:nvPicPr>
        <p:blipFill>
          <a:blip r:embed="rId2"/>
          <a:stretch>
            <a:fillRect/>
          </a:stretch>
        </p:blipFill>
        <p:spPr>
          <a:xfrm>
            <a:off x="2119873" y="1955072"/>
            <a:ext cx="8196454" cy="3708896"/>
          </a:xfrm>
          <a:prstGeom prst="rect">
            <a:avLst/>
          </a:prstGeom>
        </p:spPr>
      </p:pic>
      <p:grpSp>
        <p:nvGrpSpPr>
          <p:cNvPr id="23" name="Group 22">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24" name="Freeform: Shape 23">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black background with white text&#10;&#10;Description automatically generated">
            <a:extLst>
              <a:ext uri="{FF2B5EF4-FFF2-40B4-BE49-F238E27FC236}">
                <a16:creationId xmlns:a16="http://schemas.microsoft.com/office/drawing/2014/main" id="{FA55BE34-4DF3-37F3-986A-EA504AE65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9B02FAF0-91CF-87D3-EC66-40D3659BA2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6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EAF9E0A-195C-A1EB-8AC7-8202B3AC380C}"/>
              </a:ext>
            </a:extLst>
          </p:cNvPr>
          <p:cNvSpPr>
            <a:spLocks noGrp="1"/>
          </p:cNvSpPr>
          <p:nvPr>
            <p:ph type="title"/>
          </p:nvPr>
        </p:nvSpPr>
        <p:spPr>
          <a:xfrm>
            <a:off x="6094105" y="802955"/>
            <a:ext cx="4977976" cy="1454051"/>
          </a:xfrm>
        </p:spPr>
        <p:txBody>
          <a:bodyPr>
            <a:normAutofit/>
          </a:bodyPr>
          <a:lstStyle/>
          <a:p>
            <a:pPr algn="ctr"/>
            <a:r>
              <a:rPr lang="en-GB" dirty="0">
                <a:solidFill>
                  <a:schemeClr val="tx2"/>
                </a:solidFill>
              </a:rPr>
              <a:t>What could your training look like</a:t>
            </a:r>
          </a:p>
        </p:txBody>
      </p:sp>
      <p:pic>
        <p:nvPicPr>
          <p:cNvPr id="11" name="Graphic 10" descr="Tick">
            <a:extLst>
              <a:ext uri="{FF2B5EF4-FFF2-40B4-BE49-F238E27FC236}">
                <a16:creationId xmlns:a16="http://schemas.microsoft.com/office/drawing/2014/main" id="{066AC48E-E26F-1741-6956-1FB4B0F25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12" name="Content Placeholder 2">
            <a:extLst>
              <a:ext uri="{FF2B5EF4-FFF2-40B4-BE49-F238E27FC236}">
                <a16:creationId xmlns:a16="http://schemas.microsoft.com/office/drawing/2014/main" id="{18FAB2FB-1419-D41F-8B37-59A748C0E1EA}"/>
              </a:ext>
            </a:extLst>
          </p:cNvPr>
          <p:cNvSpPr>
            <a:spLocks noGrp="1"/>
          </p:cNvSpPr>
          <p:nvPr>
            <p:ph idx="1"/>
          </p:nvPr>
        </p:nvSpPr>
        <p:spPr>
          <a:xfrm>
            <a:off x="6090574" y="2421682"/>
            <a:ext cx="4977578" cy="3639289"/>
          </a:xfrm>
        </p:spPr>
        <p:txBody>
          <a:bodyPr anchor="ctr">
            <a:normAutofit/>
          </a:bodyPr>
          <a:lstStyle/>
          <a:p>
            <a:r>
              <a:rPr lang="en-US" sz="1700">
                <a:solidFill>
                  <a:schemeClr val="tx2"/>
                </a:solidFill>
              </a:rPr>
              <a:t>Patients where no action was documented were sent letters offering the opportunity to have a discussion with an audiologist regarding cochlear implants. </a:t>
            </a:r>
            <a:br>
              <a:rPr lang="en-US" sz="1700">
                <a:solidFill>
                  <a:schemeClr val="tx2"/>
                </a:solidFill>
              </a:rPr>
            </a:br>
            <a:r>
              <a:rPr lang="en-US" sz="1700" u="sng">
                <a:solidFill>
                  <a:schemeClr val="tx2"/>
                </a:solidFill>
                <a:effectLst/>
                <a:ea typeface="Bliss Pro ExtraLight"/>
                <a:cs typeface="Arial" panose="020B0604020202020204" pitchFamily="34" charset="0"/>
                <a:hlinkClick r:id="rId4"/>
              </a:rPr>
              <a:t>https://www.baaudiology.org/app/uploads/2020/10/Considering-a-referral-for-a-cochlear-implant-leaflet.docx</a:t>
            </a:r>
            <a:r>
              <a:rPr lang="en-US" sz="1700">
                <a:solidFill>
                  <a:schemeClr val="tx2"/>
                </a:solidFill>
                <a:effectLst/>
                <a:ea typeface="Bliss Pro ExtraLight"/>
                <a:cs typeface="Arial" panose="020B0604020202020204" pitchFamily="34" charset="0"/>
              </a:rPr>
              <a:t> </a:t>
            </a:r>
            <a:endParaRPr lang="en-US" sz="1700">
              <a:solidFill>
                <a:schemeClr val="tx2"/>
              </a:solidFill>
            </a:endParaRPr>
          </a:p>
          <a:p>
            <a:r>
              <a:rPr lang="en-US" sz="1700">
                <a:solidFill>
                  <a:schemeClr val="tx2"/>
                </a:solidFill>
              </a:rPr>
              <a:t>CI assessment referral templates for WEHIP Bristol and Southampton Implant centre were created to simplify the referral process.</a:t>
            </a:r>
          </a:p>
          <a:p>
            <a:r>
              <a:rPr lang="en-US" sz="1700">
                <a:solidFill>
                  <a:schemeClr val="tx2"/>
                </a:solidFill>
              </a:rPr>
              <a:t>Created a Cochlear implant folder which includes all the audits, pdf resources from BCIG, Cochlear, Med-El, counselling flip chart and an appropriate referral quick guide.</a:t>
            </a:r>
            <a:endParaRPr lang="en-GB" sz="1700">
              <a:solidFill>
                <a:schemeClr val="tx2"/>
              </a:solidFill>
            </a:endParaRPr>
          </a:p>
        </p:txBody>
      </p:sp>
      <p:grpSp>
        <p:nvGrpSpPr>
          <p:cNvPr id="18" name="Group 17">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9" name="Freeform: Shape 18">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black background with white text&#10;&#10;Description automatically generated">
            <a:extLst>
              <a:ext uri="{FF2B5EF4-FFF2-40B4-BE49-F238E27FC236}">
                <a16:creationId xmlns:a16="http://schemas.microsoft.com/office/drawing/2014/main" id="{9EC9D2B0-82FB-DF32-3B56-9C7C67352F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EDBD4DDE-1CEA-6407-7BEB-FCD4133397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7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377E5BFE-E7BF-10EF-3733-28A110523F35}"/>
              </a:ext>
            </a:extLst>
          </p:cNvPr>
          <p:cNvGraphicFramePr>
            <a:graphicFrameLocks noGrp="1"/>
          </p:cNvGraphicFramePr>
          <p:nvPr>
            <p:ph idx="1"/>
            <p:extLst>
              <p:ext uri="{D42A27DB-BD31-4B8C-83A1-F6EECF244321}">
                <p14:modId xmlns:p14="http://schemas.microsoft.com/office/powerpoint/2010/main" val="2309621876"/>
              </p:ext>
            </p:extLst>
          </p:nvPr>
        </p:nvGraphicFramePr>
        <p:xfrm>
          <a:off x="838200" y="1352195"/>
          <a:ext cx="10515600" cy="491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4C9343F5-44B9-51BB-8828-DB828C5360B1}"/>
              </a:ext>
            </a:extLst>
          </p:cNvPr>
          <p:cNvSpPr>
            <a:spLocks noGrp="1"/>
          </p:cNvSpPr>
          <p:nvPr>
            <p:ph type="title"/>
          </p:nvPr>
        </p:nvSpPr>
        <p:spPr>
          <a:xfrm>
            <a:off x="838200" y="34936"/>
            <a:ext cx="10515600" cy="1325563"/>
          </a:xfrm>
        </p:spPr>
        <p:txBody>
          <a:bodyPr>
            <a:normAutofit/>
          </a:bodyPr>
          <a:lstStyle/>
          <a:p>
            <a:pPr algn="ctr"/>
            <a:r>
              <a:rPr lang="en-GB" dirty="0">
                <a:solidFill>
                  <a:schemeClr val="accent5">
                    <a:lumMod val="50000"/>
                  </a:schemeClr>
                </a:solidFill>
              </a:rPr>
              <a:t>What could your training look like</a:t>
            </a:r>
          </a:p>
        </p:txBody>
      </p:sp>
      <p:pic>
        <p:nvPicPr>
          <p:cNvPr id="2" name="Picture 1">
            <a:extLst>
              <a:ext uri="{FF2B5EF4-FFF2-40B4-BE49-F238E27FC236}">
                <a16:creationId xmlns:a16="http://schemas.microsoft.com/office/drawing/2014/main" id="{48417BBB-A509-14C8-576E-1A200E8DF3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11E3BEB9-3115-64C7-FFED-BBC5295B3E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st of medical records&#10;&#10;Description automatically generated">
            <a:extLst>
              <a:ext uri="{FF2B5EF4-FFF2-40B4-BE49-F238E27FC236}">
                <a16:creationId xmlns:a16="http://schemas.microsoft.com/office/drawing/2014/main" id="{33744775-73C0-C452-A06C-2FB9AF32D840}"/>
              </a:ext>
            </a:extLst>
          </p:cNvPr>
          <p:cNvPicPr>
            <a:picLocks noChangeAspect="1"/>
          </p:cNvPicPr>
          <p:nvPr/>
        </p:nvPicPr>
        <p:blipFill>
          <a:blip r:embed="rId3"/>
          <a:stretch>
            <a:fillRect/>
          </a:stretch>
        </p:blipFill>
        <p:spPr>
          <a:xfrm>
            <a:off x="5749892" y="0"/>
            <a:ext cx="5150449" cy="6609157"/>
          </a:xfrm>
          <a:prstGeom prst="rect">
            <a:avLst/>
          </a:prstGeom>
        </p:spPr>
      </p:pic>
      <p:pic>
        <p:nvPicPr>
          <p:cNvPr id="7" name="Content Placeholder 6" descr="A close-up of a form&#10;&#10;Description automatically generated">
            <a:extLst>
              <a:ext uri="{FF2B5EF4-FFF2-40B4-BE49-F238E27FC236}">
                <a16:creationId xmlns:a16="http://schemas.microsoft.com/office/drawing/2014/main" id="{F55C2E58-DF8B-00D6-3696-B64EA8781483}"/>
              </a:ext>
            </a:extLst>
          </p:cNvPr>
          <p:cNvPicPr>
            <a:picLocks noGrp="1" noChangeAspect="1"/>
          </p:cNvPicPr>
          <p:nvPr>
            <p:ph idx="1"/>
          </p:nvPr>
        </p:nvPicPr>
        <p:blipFill>
          <a:blip r:embed="rId4"/>
          <a:stretch>
            <a:fillRect/>
          </a:stretch>
        </p:blipFill>
        <p:spPr>
          <a:xfrm>
            <a:off x="728244" y="436879"/>
            <a:ext cx="5347436" cy="6424145"/>
          </a:xfrm>
          <a:prstGeom prst="rect">
            <a:avLst/>
          </a:prstGeom>
        </p:spPr>
      </p:pic>
      <p:pic>
        <p:nvPicPr>
          <p:cNvPr id="3" name="Picture 2">
            <a:extLst>
              <a:ext uri="{FF2B5EF4-FFF2-40B4-BE49-F238E27FC236}">
                <a16:creationId xmlns:a16="http://schemas.microsoft.com/office/drawing/2014/main" id="{CBE2F3D0-1369-2980-DCE0-958851FBC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E2108E46-A55E-FD19-036F-1EE93F3DF2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C6A82D-0CAC-1CD8-9559-A889B477B3AB}"/>
              </a:ext>
            </a:extLst>
          </p:cNvPr>
          <p:cNvSpPr txBox="1"/>
          <p:nvPr/>
        </p:nvSpPr>
        <p:spPr>
          <a:xfrm>
            <a:off x="9769027" y="6586413"/>
            <a:ext cx="2262628" cy="253916"/>
          </a:xfrm>
          <a:prstGeom prst="rect">
            <a:avLst/>
          </a:prstGeom>
          <a:noFill/>
        </p:spPr>
        <p:txBody>
          <a:bodyPr wrap="square" rtlCol="0">
            <a:spAutoFit/>
          </a:bodyPr>
          <a:lstStyle/>
          <a:p>
            <a:r>
              <a:rPr lang="en-GB" sz="1050"/>
              <a:t>Emmeline Centre CI referral template</a:t>
            </a:r>
          </a:p>
        </p:txBody>
      </p:sp>
      <p:sp>
        <p:nvSpPr>
          <p:cNvPr id="4" name="Rectangle 3"/>
          <p:cNvSpPr/>
          <p:nvPr/>
        </p:nvSpPr>
        <p:spPr>
          <a:xfrm>
            <a:off x="1146875" y="3239146"/>
            <a:ext cx="4804474" cy="198378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75679" y="294468"/>
            <a:ext cx="4698397" cy="84377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75678" y="1132408"/>
            <a:ext cx="4698397" cy="8106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75678" y="3084042"/>
            <a:ext cx="4698397" cy="274983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075677" y="2564524"/>
            <a:ext cx="4698397" cy="46677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0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892D85F-1669-D8F0-C863-E01389AB4CE0}"/>
              </a:ext>
            </a:extLst>
          </p:cNvPr>
          <p:cNvSpPr>
            <a:spLocks noGrp="1"/>
          </p:cNvSpPr>
          <p:nvPr>
            <p:ph type="title"/>
          </p:nvPr>
        </p:nvSpPr>
        <p:spPr>
          <a:xfrm>
            <a:off x="804672" y="1243013"/>
            <a:ext cx="3855720" cy="4371974"/>
          </a:xfrm>
        </p:spPr>
        <p:txBody>
          <a:bodyPr vert="horz" lIns="91440" tIns="45720" rIns="91440" bIns="45720" rtlCol="0" anchor="t">
            <a:normAutofit/>
          </a:bodyPr>
          <a:lstStyle/>
          <a:p>
            <a:br>
              <a:rPr lang="en-GB" sz="2000">
                <a:ea typeface="Calibri Light"/>
                <a:cs typeface="Calibri Light"/>
              </a:rPr>
            </a:br>
            <a:br>
              <a:rPr lang="en-GB" sz="2000">
                <a:ea typeface="Calibri Light"/>
                <a:cs typeface="Calibri Light"/>
              </a:rPr>
            </a:br>
            <a:br>
              <a:rPr lang="en-GB" sz="2000">
                <a:ea typeface="Calibri Light"/>
                <a:cs typeface="Calibri Light"/>
              </a:rPr>
            </a:br>
            <a:br>
              <a:rPr lang="en-GB" sz="2000">
                <a:ea typeface="Calibri Light"/>
                <a:cs typeface="Calibri Light"/>
              </a:rPr>
            </a:br>
            <a:br>
              <a:rPr lang="en-GB" sz="2000">
                <a:ea typeface="Calibri Light"/>
                <a:cs typeface="Calibri Light"/>
              </a:rPr>
            </a:br>
            <a:br>
              <a:rPr lang="en-GB" sz="2000">
                <a:ea typeface="Calibri Light"/>
                <a:cs typeface="Calibri Light"/>
              </a:rPr>
            </a:br>
            <a:endParaRPr lang="en-GB" sz="2000">
              <a:solidFill>
                <a:schemeClr val="tx2"/>
              </a:solidFill>
              <a:ea typeface="Calibri Light"/>
              <a:cs typeface="Calibri Light"/>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8F9CBCA-F0A8-54D5-1FDF-CB7BACC68996}"/>
              </a:ext>
            </a:extLst>
          </p:cNvPr>
          <p:cNvSpPr>
            <a:spLocks noGrp="1"/>
          </p:cNvSpPr>
          <p:nvPr>
            <p:ph idx="1"/>
          </p:nvPr>
        </p:nvSpPr>
        <p:spPr>
          <a:xfrm>
            <a:off x="289967" y="1032987"/>
            <a:ext cx="11261953" cy="4792027"/>
          </a:xfrm>
        </p:spPr>
        <p:txBody>
          <a:bodyPr vert="horz" lIns="91440" tIns="45720" rIns="91440" bIns="45720" rtlCol="0" anchor="t">
            <a:normAutofit/>
          </a:bodyPr>
          <a:lstStyle/>
          <a:p>
            <a:pPr marL="0" indent="0">
              <a:buNone/>
            </a:pPr>
            <a:endParaRPr lang="en-GB" sz="2000" dirty="0">
              <a:solidFill>
                <a:srgbClr val="FF0000"/>
              </a:solidFill>
              <a:ea typeface="Calibri"/>
              <a:cs typeface="Calibri"/>
            </a:endParaRPr>
          </a:p>
          <a:p>
            <a:pPr marL="0" indent="0">
              <a:buNone/>
            </a:pPr>
            <a:endParaRPr lang="en-GB" sz="2000" dirty="0">
              <a:solidFill>
                <a:srgbClr val="FF0000"/>
              </a:solidFill>
              <a:ea typeface="Calibri"/>
              <a:cs typeface="Calibri"/>
            </a:endParaRPr>
          </a:p>
        </p:txBody>
      </p:sp>
      <p:pic>
        <p:nvPicPr>
          <p:cNvPr id="4" name="Picture 3">
            <a:extLst>
              <a:ext uri="{FF2B5EF4-FFF2-40B4-BE49-F238E27FC236}">
                <a16:creationId xmlns:a16="http://schemas.microsoft.com/office/drawing/2014/main" id="{D7238A89-C33C-4029-9A8F-A75081E55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C8FBADDE-DBAB-B4D0-86A1-60173983D7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032A6C-AC53-80A3-75AA-5457C9E926FD}"/>
              </a:ext>
            </a:extLst>
          </p:cNvPr>
          <p:cNvSpPr txBox="1"/>
          <p:nvPr/>
        </p:nvSpPr>
        <p:spPr>
          <a:xfrm>
            <a:off x="2489938" y="132403"/>
            <a:ext cx="80394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5">
                    <a:lumMod val="50000"/>
                  </a:schemeClr>
                </a:solidFill>
                <a:latin typeface="+mj-lt"/>
                <a:ea typeface="+mj-ea"/>
                <a:cs typeface="+mj-cs"/>
              </a:rPr>
              <a:t>CIRR</a:t>
            </a:r>
          </a:p>
          <a:p>
            <a:pPr algn="just"/>
            <a:r>
              <a:rPr lang="en-US" sz="4400" dirty="0">
                <a:solidFill>
                  <a:schemeClr val="accent5">
                    <a:lumMod val="50000"/>
                  </a:schemeClr>
                </a:solidFill>
                <a:latin typeface="+mj-lt"/>
                <a:ea typeface="+mj-ea"/>
                <a:cs typeface="+mj-cs"/>
              </a:rPr>
              <a:t>Cochlear Implant Referral Report </a:t>
            </a:r>
          </a:p>
        </p:txBody>
      </p:sp>
      <p:pic>
        <p:nvPicPr>
          <p:cNvPr id="17" name="Graphic 16" descr="Checklist with solid fill">
            <a:extLst>
              <a:ext uri="{FF2B5EF4-FFF2-40B4-BE49-F238E27FC236}">
                <a16:creationId xmlns:a16="http://schemas.microsoft.com/office/drawing/2014/main" id="{707CC813-E0F1-6EC7-1C23-0D9DBD1AA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730" y="1458532"/>
            <a:ext cx="914400" cy="914400"/>
          </a:xfrm>
          <a:prstGeom prst="rect">
            <a:avLst/>
          </a:prstGeom>
        </p:spPr>
      </p:pic>
      <p:sp>
        <p:nvSpPr>
          <p:cNvPr id="18" name="TextBox 17">
            <a:extLst>
              <a:ext uri="{FF2B5EF4-FFF2-40B4-BE49-F238E27FC236}">
                <a16:creationId xmlns:a16="http://schemas.microsoft.com/office/drawing/2014/main" id="{C82D1FE6-E9C7-5EFC-AF05-D00EABE7ED10}"/>
              </a:ext>
            </a:extLst>
          </p:cNvPr>
          <p:cNvSpPr txBox="1"/>
          <p:nvPr/>
        </p:nvSpPr>
        <p:spPr>
          <a:xfrm>
            <a:off x="1585706" y="1726601"/>
            <a:ext cx="102558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Calibri"/>
              </a:rPr>
              <a:t>Data processing –</a:t>
            </a:r>
            <a:r>
              <a:rPr lang="en-US" dirty="0">
                <a:latin typeface="Arial"/>
                <a:ea typeface="Calibri"/>
                <a:cs typeface="Calibri"/>
              </a:rPr>
              <a:t> Identify those audiometrically eligible for CI (NICE 2019) </a:t>
            </a:r>
            <a:r>
              <a:rPr lang="en-GB" b="0" i="0" u="none" strike="noStrike" dirty="0">
                <a:solidFill>
                  <a:srgbClr val="3F73FF"/>
                </a:solidFill>
                <a:effectLst/>
                <a:latin typeface="Roboto" panose="02000000000000000000" pitchFamily="2" charset="0"/>
                <a:hlinkClick r:id="rId6"/>
              </a:rPr>
              <a:t>https://www.nice.org.uk/guidance/TA566</a:t>
            </a:r>
            <a:endParaRPr lang="en-US" dirty="0">
              <a:latin typeface="Arial"/>
              <a:ea typeface="Calibri"/>
              <a:cs typeface="Calibri"/>
            </a:endParaRPr>
          </a:p>
        </p:txBody>
      </p:sp>
      <p:pic>
        <p:nvPicPr>
          <p:cNvPr id="19" name="Graphic 18" descr="Network with solid fill">
            <a:extLst>
              <a:ext uri="{FF2B5EF4-FFF2-40B4-BE49-F238E27FC236}">
                <a16:creationId xmlns:a16="http://schemas.microsoft.com/office/drawing/2014/main" id="{69726C23-0786-ABB7-28DD-98EDE211DF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7730" y="2542504"/>
            <a:ext cx="914400" cy="914400"/>
          </a:xfrm>
          <a:prstGeom prst="rect">
            <a:avLst/>
          </a:prstGeom>
        </p:spPr>
      </p:pic>
      <p:sp>
        <p:nvSpPr>
          <p:cNvPr id="20" name="TextBox 19">
            <a:extLst>
              <a:ext uri="{FF2B5EF4-FFF2-40B4-BE49-F238E27FC236}">
                <a16:creationId xmlns:a16="http://schemas.microsoft.com/office/drawing/2014/main" id="{11FC3909-D048-9456-F0D9-F152051151FA}"/>
              </a:ext>
            </a:extLst>
          </p:cNvPr>
          <p:cNvSpPr txBox="1"/>
          <p:nvPr/>
        </p:nvSpPr>
        <p:spPr>
          <a:xfrm>
            <a:off x="1588394" y="2994337"/>
            <a:ext cx="9601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Calibri"/>
              </a:rPr>
              <a:t>Collaboration</a:t>
            </a:r>
            <a:r>
              <a:rPr lang="en-US">
                <a:latin typeface="Arial"/>
                <a:ea typeface="Calibri"/>
                <a:cs typeface="Calibri"/>
              </a:rPr>
              <a:t> – </a:t>
            </a:r>
            <a:r>
              <a:rPr lang="en-US" err="1">
                <a:latin typeface="Arial"/>
                <a:ea typeface="Calibri"/>
                <a:cs typeface="Calibri"/>
              </a:rPr>
              <a:t>Auditdata</a:t>
            </a:r>
            <a:r>
              <a:rPr lang="en-US">
                <a:latin typeface="Arial"/>
                <a:ea typeface="Calibri"/>
                <a:cs typeface="Calibri"/>
              </a:rPr>
              <a:t>, Cochlear, Pilot sites</a:t>
            </a:r>
          </a:p>
        </p:txBody>
      </p:sp>
      <p:pic>
        <p:nvPicPr>
          <p:cNvPr id="21" name="Graphic 20" descr="Bar chart with solid fill">
            <a:extLst>
              <a:ext uri="{FF2B5EF4-FFF2-40B4-BE49-F238E27FC236}">
                <a16:creationId xmlns:a16="http://schemas.microsoft.com/office/drawing/2014/main" id="{9F740237-EFA6-4764-49FA-6C6410954E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730" y="5193406"/>
            <a:ext cx="914400" cy="914400"/>
          </a:xfrm>
          <a:prstGeom prst="rect">
            <a:avLst/>
          </a:prstGeom>
        </p:spPr>
      </p:pic>
      <p:sp>
        <p:nvSpPr>
          <p:cNvPr id="22" name="TextBox 21">
            <a:extLst>
              <a:ext uri="{FF2B5EF4-FFF2-40B4-BE49-F238E27FC236}">
                <a16:creationId xmlns:a16="http://schemas.microsoft.com/office/drawing/2014/main" id="{65390DE7-ADEB-9498-CDEE-06BE96721874}"/>
              </a:ext>
            </a:extLst>
          </p:cNvPr>
          <p:cNvSpPr txBox="1"/>
          <p:nvPr/>
        </p:nvSpPr>
        <p:spPr>
          <a:xfrm>
            <a:off x="1674253" y="5645239"/>
            <a:ext cx="9369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Calibri"/>
              </a:rPr>
              <a:t>Research </a:t>
            </a:r>
            <a:r>
              <a:rPr lang="en-US">
                <a:latin typeface="Arial"/>
                <a:ea typeface="Calibri"/>
                <a:cs typeface="Calibri"/>
              </a:rPr>
              <a:t>-</a:t>
            </a:r>
            <a:r>
              <a:rPr lang="en-US" b="1">
                <a:latin typeface="Arial"/>
                <a:ea typeface="Calibri"/>
                <a:cs typeface="Calibri"/>
              </a:rPr>
              <a:t> </a:t>
            </a:r>
            <a:r>
              <a:rPr lang="en-US">
                <a:latin typeface="Arial"/>
                <a:ea typeface="Calibri"/>
                <a:cs typeface="Calibri"/>
              </a:rPr>
              <a:t>Contribute and grow evidence base </a:t>
            </a:r>
            <a:endParaRPr lang="en-US">
              <a:latin typeface="Arial"/>
            </a:endParaRPr>
          </a:p>
        </p:txBody>
      </p:sp>
      <p:pic>
        <p:nvPicPr>
          <p:cNvPr id="23" name="Graphic 22" descr="Brain in head with solid fill">
            <a:extLst>
              <a:ext uri="{FF2B5EF4-FFF2-40B4-BE49-F238E27FC236}">
                <a16:creationId xmlns:a16="http://schemas.microsoft.com/office/drawing/2014/main" id="{024F2ABA-E91F-BF7C-8C84-7EF24F3BB7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7730" y="3873321"/>
            <a:ext cx="914400" cy="914400"/>
          </a:xfrm>
          <a:prstGeom prst="rect">
            <a:avLst/>
          </a:prstGeom>
        </p:spPr>
      </p:pic>
      <p:sp>
        <p:nvSpPr>
          <p:cNvPr id="24" name="TextBox 23">
            <a:extLst>
              <a:ext uri="{FF2B5EF4-FFF2-40B4-BE49-F238E27FC236}">
                <a16:creationId xmlns:a16="http://schemas.microsoft.com/office/drawing/2014/main" id="{C1E66C07-8BBB-65D7-9DA9-6F6F263A37B4}"/>
              </a:ext>
            </a:extLst>
          </p:cNvPr>
          <p:cNvSpPr txBox="1"/>
          <p:nvPr/>
        </p:nvSpPr>
        <p:spPr>
          <a:xfrm>
            <a:off x="1674253" y="4325154"/>
            <a:ext cx="93693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Calibri"/>
              </a:rPr>
              <a:t>Learning</a:t>
            </a:r>
            <a:r>
              <a:rPr lang="en-US">
                <a:ea typeface="Calibri"/>
                <a:cs typeface="Calibri"/>
              </a:rPr>
              <a:t> – </a:t>
            </a:r>
            <a:r>
              <a:rPr lang="en-US">
                <a:latin typeface="Calibri"/>
                <a:ea typeface="Calibri"/>
                <a:cs typeface="Calibri"/>
              </a:rPr>
              <a:t>I</a:t>
            </a:r>
            <a:r>
              <a:rPr lang="en-US">
                <a:latin typeface="Arial"/>
                <a:ea typeface="Calibri"/>
                <a:cs typeface="Calibri"/>
              </a:rPr>
              <a:t>dentify opportunities for learning, service evaluation and potential change</a:t>
            </a:r>
            <a:endParaRPr lang="en-US">
              <a:latin typeface="Arial"/>
              <a:cs typeface="Arial"/>
            </a:endParaRPr>
          </a:p>
        </p:txBody>
      </p:sp>
    </p:spTree>
    <p:extLst>
      <p:ext uri="{BB962C8B-B14F-4D97-AF65-F5344CB8AC3E}">
        <p14:creationId xmlns:p14="http://schemas.microsoft.com/office/powerpoint/2010/main" val="249848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B8597AC-105E-1572-29F3-BA677834DC04}"/>
              </a:ext>
            </a:extLst>
          </p:cNvPr>
          <p:cNvSpPr>
            <a:spLocks noGrp="1"/>
          </p:cNvSpPr>
          <p:nvPr>
            <p:ph type="title"/>
          </p:nvPr>
        </p:nvSpPr>
        <p:spPr>
          <a:xfrm>
            <a:off x="2442499" y="0"/>
            <a:ext cx="8112900" cy="1290791"/>
          </a:xfrm>
        </p:spPr>
        <p:txBody>
          <a:bodyPr vert="horz" lIns="91440" tIns="45720" rIns="91440" bIns="45720" rtlCol="0" anchor="b">
            <a:normAutofit/>
          </a:bodyPr>
          <a:lstStyle/>
          <a:p>
            <a:pPr algn="ctr"/>
            <a:r>
              <a:rPr lang="en-US" kern="1200" dirty="0">
                <a:solidFill>
                  <a:schemeClr val="tx2"/>
                </a:solidFill>
                <a:latin typeface="+mj-lt"/>
                <a:ea typeface="+mj-ea"/>
                <a:cs typeface="+mj-cs"/>
              </a:rPr>
              <a:t>CI Audit Toolkit: Ongoing Audit</a:t>
            </a:r>
          </a:p>
        </p:txBody>
      </p:sp>
      <p:grpSp>
        <p:nvGrpSpPr>
          <p:cNvPr id="37" name="Group 36">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38" name="Freeform: Shape 37">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Content Placeholder 2"/>
          <p:cNvPicPr>
            <a:picLocks noChangeAspect="1"/>
          </p:cNvPicPr>
          <p:nvPr/>
        </p:nvPicPr>
        <p:blipFill>
          <a:blip r:embed="rId2"/>
          <a:stretch>
            <a:fillRect/>
          </a:stretch>
        </p:blipFill>
        <p:spPr>
          <a:xfrm>
            <a:off x="2736385" y="1765991"/>
            <a:ext cx="6719229" cy="3326018"/>
          </a:xfrm>
          <a:prstGeom prst="rect">
            <a:avLst/>
          </a:prstGeom>
        </p:spPr>
      </p:pic>
      <p:grpSp>
        <p:nvGrpSpPr>
          <p:cNvPr id="43" name="Group 42">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4" name="Freeform: Shape 43">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83849A2D-492F-A8E0-563E-F251E0C4F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BDD25E33-C431-CD0C-A3A9-58172924FA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2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8" name="Freeform: Shape 3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4C9343F5-44B9-51BB-8828-DB828C5360B1}"/>
              </a:ext>
            </a:extLst>
          </p:cNvPr>
          <p:cNvSpPr>
            <a:spLocks noGrp="1"/>
          </p:cNvSpPr>
          <p:nvPr>
            <p:ph type="title"/>
          </p:nvPr>
        </p:nvSpPr>
        <p:spPr>
          <a:xfrm>
            <a:off x="818526" y="2562239"/>
            <a:ext cx="3658053" cy="1786515"/>
          </a:xfrm>
        </p:spPr>
        <p:txBody>
          <a:bodyPr vert="horz" lIns="91440" tIns="45720" rIns="91440" bIns="45720" rtlCol="0" anchor="t">
            <a:normAutofit fontScale="90000"/>
          </a:bodyPr>
          <a:lstStyle/>
          <a:p>
            <a:pPr algn="ctr"/>
            <a:r>
              <a:rPr lang="en-GB" sz="4400" dirty="0">
                <a:solidFill>
                  <a:schemeClr val="accent5">
                    <a:lumMod val="50000"/>
                  </a:schemeClr>
                </a:solidFill>
                <a:latin typeface="+mj-lt"/>
              </a:rPr>
              <a:t>CI Audit Toolkit: How to use the audit results</a:t>
            </a:r>
            <a:endParaRPr lang="en-GB" sz="4400" dirty="0">
              <a:latin typeface="+mj-lt"/>
            </a:endParaRPr>
          </a:p>
        </p:txBody>
      </p:sp>
      <p:pic>
        <p:nvPicPr>
          <p:cNvPr id="5" name="Content Placeholder 4" descr="A screenshot of a computer screen&#10;&#10;Description automatically generated">
            <a:extLst>
              <a:ext uri="{FF2B5EF4-FFF2-40B4-BE49-F238E27FC236}">
                <a16:creationId xmlns:a16="http://schemas.microsoft.com/office/drawing/2014/main" id="{9C690B42-0F82-9AB5-2D31-798A86343958}"/>
              </a:ext>
            </a:extLst>
          </p:cNvPr>
          <p:cNvPicPr>
            <a:picLocks noGrp="1" noChangeAspect="1"/>
          </p:cNvPicPr>
          <p:nvPr>
            <p:ph idx="1"/>
          </p:nvPr>
        </p:nvPicPr>
        <p:blipFill>
          <a:blip r:embed="rId2"/>
          <a:stretch>
            <a:fillRect/>
          </a:stretch>
        </p:blipFill>
        <p:spPr>
          <a:xfrm>
            <a:off x="6095998" y="743798"/>
            <a:ext cx="4572000" cy="5362640"/>
          </a:xfrm>
          <a:prstGeom prst="rect">
            <a:avLst/>
          </a:prstGeom>
          <a:ln w="9525">
            <a:noFill/>
          </a:ln>
        </p:spPr>
      </p:pic>
      <p:pic>
        <p:nvPicPr>
          <p:cNvPr id="2" name="Picture 1" descr="A black background with white text&#10;&#10;Description automatically generated">
            <a:extLst>
              <a:ext uri="{FF2B5EF4-FFF2-40B4-BE49-F238E27FC236}">
                <a16:creationId xmlns:a16="http://schemas.microsoft.com/office/drawing/2014/main" id="{B93C9FA1-BAFA-FE9F-86BB-1091A322D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3" name="Picture 2" descr="U:\BCIG\BCIG COUNCIL\LOGO\2\BCIG Logo RGB.png">
            <a:extLst>
              <a:ext uri="{FF2B5EF4-FFF2-40B4-BE49-F238E27FC236}">
                <a16:creationId xmlns:a16="http://schemas.microsoft.com/office/drawing/2014/main" id="{AAA1E148-5412-2EFE-2AE6-B74910702D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1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2434-61D0-7EDC-4392-DA8D184B22D4}"/>
              </a:ext>
            </a:extLst>
          </p:cNvPr>
          <p:cNvSpPr>
            <a:spLocks noGrp="1"/>
          </p:cNvSpPr>
          <p:nvPr>
            <p:ph type="title"/>
          </p:nvPr>
        </p:nvSpPr>
        <p:spPr>
          <a:xfrm>
            <a:off x="2478157" y="144629"/>
            <a:ext cx="7288696" cy="1334527"/>
          </a:xfrm>
        </p:spPr>
        <p:txBody>
          <a:bodyPr>
            <a:normAutofit/>
          </a:bodyPr>
          <a:lstStyle/>
          <a:p>
            <a:pPr algn="ctr"/>
            <a:r>
              <a:rPr lang="en-GB" dirty="0">
                <a:solidFill>
                  <a:schemeClr val="accent5">
                    <a:lumMod val="50000"/>
                  </a:schemeClr>
                </a:solidFill>
              </a:rPr>
              <a:t>Resources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26B1174B-3E59-02CF-EDB7-37E447AA3416}"/>
              </a:ext>
            </a:extLst>
          </p:cNvPr>
          <p:cNvSpPr>
            <a:spLocks noGrp="1"/>
          </p:cNvSpPr>
          <p:nvPr>
            <p:ph idx="1"/>
          </p:nvPr>
        </p:nvSpPr>
        <p:spPr>
          <a:xfrm>
            <a:off x="569259" y="1574613"/>
            <a:ext cx="5262283" cy="4351338"/>
          </a:xfrm>
        </p:spPr>
        <p:txBody>
          <a:bodyPr vert="horz" lIns="91440" tIns="45720" rIns="91440" bIns="45720" rtlCol="0" anchor="t">
            <a:normAutofit fontScale="92500" lnSpcReduction="20000"/>
          </a:bodyPr>
          <a:lstStyle/>
          <a:p>
            <a:r>
              <a:rPr lang="en-GB" sz="2400">
                <a:solidFill>
                  <a:srgbClr val="3F73FF"/>
                </a:solidFill>
                <a:ea typeface="+mn-lt"/>
                <a:cs typeface="+mn-lt"/>
                <a:hlinkClick r:id="rId3"/>
              </a:rPr>
              <a:t>NICE Guidance</a:t>
            </a:r>
            <a:endParaRPr lang="en-GB" sz="2400">
              <a:cs typeface="Calibri" panose="020F0502020204030204"/>
            </a:endParaRPr>
          </a:p>
          <a:p>
            <a:r>
              <a:rPr lang="en-GB" sz="2400">
                <a:solidFill>
                  <a:srgbClr val="3F73FF"/>
                </a:solidFill>
                <a:ea typeface="+mn-lt"/>
                <a:cs typeface="+mn-lt"/>
                <a:hlinkClick r:id="rId4"/>
              </a:rPr>
              <a:t>Putting NICE Guidance into practice. A resource impact report</a:t>
            </a:r>
            <a:endParaRPr lang="en-GB" sz="2400"/>
          </a:p>
          <a:p>
            <a:r>
              <a:rPr lang="en-GB" sz="2400">
                <a:solidFill>
                  <a:srgbClr val="3F73FF"/>
                </a:solidFill>
                <a:ea typeface="+mn-lt"/>
                <a:cs typeface="+mn-lt"/>
                <a:hlinkClick r:id="rId5"/>
              </a:rPr>
              <a:t>AoHL Cochlear Implants policy statement</a:t>
            </a:r>
            <a:endParaRPr lang="en-GB" sz="2400"/>
          </a:p>
          <a:p>
            <a:r>
              <a:rPr lang="en-GB" sz="2400">
                <a:solidFill>
                  <a:srgbClr val="3F73FF"/>
                </a:solidFill>
                <a:ea typeface="+mn-lt"/>
                <a:cs typeface="+mn-lt"/>
                <a:hlinkClick r:id="rId6"/>
              </a:rPr>
              <a:t>BAA/BCIG Managing Expectations Factsheet</a:t>
            </a:r>
            <a:endParaRPr lang="en-GB" sz="2400"/>
          </a:p>
          <a:p>
            <a:r>
              <a:rPr lang="en-GB" sz="2400">
                <a:solidFill>
                  <a:srgbClr val="3F73FF"/>
                </a:solidFill>
                <a:ea typeface="+mn-lt"/>
                <a:cs typeface="+mn-lt"/>
                <a:hlinkClick r:id="rId7"/>
              </a:rPr>
              <a:t>BAA/BCIG_Factsheet for Patients</a:t>
            </a:r>
            <a:endParaRPr lang="en-GB" sz="2400"/>
          </a:p>
          <a:p>
            <a:r>
              <a:rPr lang="en-GB" sz="2400">
                <a:solidFill>
                  <a:srgbClr val="3F73FF"/>
                </a:solidFill>
                <a:ea typeface="+mn-lt"/>
                <a:cs typeface="+mn-lt"/>
                <a:hlinkClick r:id="rId8"/>
              </a:rPr>
              <a:t>WHO 2017 Global costs of unaddressed hearing loss and cost effectiveness of interventions</a:t>
            </a:r>
            <a:endParaRPr lang="en-GB" sz="2400">
              <a:solidFill>
                <a:srgbClr val="3F73FF"/>
              </a:solidFill>
              <a:ea typeface="+mn-lt"/>
              <a:cs typeface="+mn-lt"/>
            </a:endParaRPr>
          </a:p>
          <a:p>
            <a:r>
              <a:rPr lang="en-GB" sz="2400">
                <a:solidFill>
                  <a:srgbClr val="0070C0"/>
                </a:solidFill>
                <a:ea typeface="+mn-lt"/>
                <a:cs typeface="+mn-lt"/>
              </a:rPr>
              <a:t>BAA Onward referral guidance </a:t>
            </a:r>
            <a:r>
              <a:rPr lang="en-GB" sz="2400">
                <a:solidFill>
                  <a:srgbClr val="0070C0"/>
                </a:solidFill>
                <a:ea typeface="+mn-lt"/>
                <a:cs typeface="+mn-lt"/>
                <a:hlinkClick r:id="rId9">
                  <a:extLst>
                    <a:ext uri="{A12FA001-AC4F-418D-AE19-62706E023703}">
                      <ahyp:hlinkClr xmlns:ahyp="http://schemas.microsoft.com/office/drawing/2018/hyperlinkcolor" val="tx"/>
                    </a:ext>
                  </a:extLst>
                </a:hlinkClick>
              </a:rPr>
              <a:t>https://www.baaudiology.org/app/uploads/2023/04/Onward-Referral-Guidance-for-Adult-Audiology-Service-Users-Sept-23.pdf</a:t>
            </a:r>
            <a:r>
              <a:rPr lang="en-GB" sz="2400">
                <a:solidFill>
                  <a:srgbClr val="0070C0"/>
                </a:solidFill>
                <a:ea typeface="+mn-lt"/>
                <a:cs typeface="+mn-lt"/>
              </a:rPr>
              <a:t> </a:t>
            </a:r>
          </a:p>
          <a:p>
            <a:endParaRPr lang="en-GB" sz="2400">
              <a:solidFill>
                <a:srgbClr val="3F73FF"/>
              </a:solidFill>
              <a:ea typeface="+mn-lt"/>
              <a:cs typeface="+mn-lt"/>
            </a:endParaRPr>
          </a:p>
          <a:p>
            <a:endParaRPr lang="en-GB" sz="2400">
              <a:cs typeface="Calibri"/>
            </a:endParaRPr>
          </a:p>
        </p:txBody>
      </p:sp>
      <p:sp>
        <p:nvSpPr>
          <p:cNvPr id="7" name="Content Placeholder 2">
            <a:extLst>
              <a:ext uri="{FF2B5EF4-FFF2-40B4-BE49-F238E27FC236}">
                <a16:creationId xmlns:a16="http://schemas.microsoft.com/office/drawing/2014/main" id="{F6844812-7E1E-8245-C4D5-A9F3D57B086C}"/>
              </a:ext>
            </a:extLst>
          </p:cNvPr>
          <p:cNvSpPr>
            <a:spLocks noGrp="1"/>
          </p:cNvSpPr>
          <p:nvPr/>
        </p:nvSpPr>
        <p:spPr>
          <a:xfrm>
            <a:off x="6360459" y="1574612"/>
            <a:ext cx="5674660" cy="497858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F73FF"/>
                </a:solidFill>
                <a:ea typeface="+mn-lt"/>
                <a:cs typeface="+mn-lt"/>
                <a:hlinkClick r:id="rId10"/>
              </a:rPr>
              <a:t>British Cochlear Implant Group</a:t>
            </a:r>
            <a:endParaRPr lang="en-GB" dirty="0">
              <a:solidFill>
                <a:srgbClr val="3F73FF"/>
              </a:solidFill>
              <a:ea typeface="+mn-lt"/>
              <a:cs typeface="+mn-lt"/>
            </a:endParaRPr>
          </a:p>
          <a:p>
            <a:r>
              <a:rPr lang="en-GB" dirty="0">
                <a:cs typeface="Calibri" panose="020F0502020204030204"/>
                <a:hlinkClick r:id="rId11"/>
              </a:rPr>
              <a:t>www.bcig.org.uk/patients.aspx</a:t>
            </a:r>
            <a:r>
              <a:rPr lang="en-GB" dirty="0">
                <a:cs typeface="Calibri" panose="020F0502020204030204"/>
              </a:rPr>
              <a:t> </a:t>
            </a:r>
          </a:p>
          <a:p>
            <a:r>
              <a:rPr lang="en-GB" dirty="0">
                <a:cs typeface="Calibri" panose="020F0502020204030204"/>
                <a:hlinkClick r:id="rId12"/>
              </a:rPr>
              <a:t>www.baaudiology.org/professional-information/cochlear-implant-champions/</a:t>
            </a:r>
            <a:r>
              <a:rPr lang="en-GB" dirty="0">
                <a:cs typeface="Calibri" panose="020F0502020204030204"/>
              </a:rPr>
              <a:t> </a:t>
            </a:r>
          </a:p>
          <a:p>
            <a:r>
              <a:rPr lang="en-GB" dirty="0">
                <a:solidFill>
                  <a:srgbClr val="3F73FF"/>
                </a:solidFill>
                <a:ea typeface="+mn-lt"/>
                <a:cs typeface="+mn-lt"/>
                <a:hlinkClick r:id="rId13"/>
              </a:rPr>
              <a:t>Cochlear Implant International Community of Action</a:t>
            </a:r>
            <a:endParaRPr lang="en-GB" dirty="0"/>
          </a:p>
          <a:p>
            <a:r>
              <a:rPr lang="en-GB" dirty="0">
                <a:solidFill>
                  <a:srgbClr val="3F73FF"/>
                </a:solidFill>
                <a:ea typeface="+mn-lt"/>
                <a:cs typeface="+mn-lt"/>
                <a:hlinkClick r:id="rId14"/>
              </a:rPr>
              <a:t>National Cochlear Implant Users Association</a:t>
            </a:r>
            <a:endParaRPr lang="en-GB" dirty="0"/>
          </a:p>
          <a:p>
            <a:r>
              <a:rPr lang="en-GB" dirty="0">
                <a:solidFill>
                  <a:srgbClr val="3F73FF"/>
                </a:solidFill>
                <a:ea typeface="+mn-lt"/>
                <a:cs typeface="+mn-lt"/>
                <a:hlinkClick r:id="rId15"/>
              </a:rPr>
              <a:t>Hear Together Reports</a:t>
            </a:r>
            <a:endParaRPr lang="en-GB" dirty="0"/>
          </a:p>
          <a:p>
            <a:r>
              <a:rPr lang="en-GB" dirty="0">
                <a:solidFill>
                  <a:srgbClr val="3F73FF"/>
                </a:solidFill>
                <a:ea typeface="+mn-lt"/>
                <a:cs typeface="+mn-lt"/>
                <a:hlinkClick r:id="rId16"/>
              </a:rPr>
              <a:t>Adult Cochlear Implant Action Group</a:t>
            </a:r>
            <a:endParaRPr lang="en-GB" dirty="0"/>
          </a:p>
          <a:p>
            <a:r>
              <a:rPr lang="en-GB" dirty="0">
                <a:solidFill>
                  <a:srgbClr val="3F73FF"/>
                </a:solidFill>
                <a:ea typeface="+mn-lt"/>
                <a:cs typeface="+mn-lt"/>
                <a:hlinkClick r:id="rId17"/>
              </a:rPr>
              <a:t>Insights into life with a cochlear implant</a:t>
            </a:r>
            <a:endParaRPr lang="en-GB" dirty="0"/>
          </a:p>
          <a:p>
            <a:r>
              <a:rPr lang="en-GB" dirty="0">
                <a:solidFill>
                  <a:srgbClr val="3F73FF"/>
                </a:solidFill>
                <a:ea typeface="+mn-lt"/>
                <a:cs typeface="+mn-lt"/>
                <a:hlinkClick r:id="rId18"/>
              </a:rPr>
              <a:t>Advanced Bionics</a:t>
            </a:r>
            <a:endParaRPr lang="en-GB" dirty="0"/>
          </a:p>
          <a:p>
            <a:r>
              <a:rPr lang="en-GB" dirty="0">
                <a:solidFill>
                  <a:srgbClr val="3F73FF"/>
                </a:solidFill>
                <a:ea typeface="+mn-lt"/>
                <a:cs typeface="+mn-lt"/>
                <a:hlinkClick r:id="rId19"/>
              </a:rPr>
              <a:t>Cochlear</a:t>
            </a:r>
            <a:endParaRPr lang="en-GB" dirty="0"/>
          </a:p>
          <a:p>
            <a:r>
              <a:rPr lang="en-GB" dirty="0">
                <a:solidFill>
                  <a:srgbClr val="3F73FF"/>
                </a:solidFill>
                <a:ea typeface="+mn-lt"/>
                <a:cs typeface="+mn-lt"/>
                <a:hlinkClick r:id="rId20"/>
              </a:rPr>
              <a:t>MED-EL</a:t>
            </a:r>
            <a:endParaRPr lang="en-GB" dirty="0"/>
          </a:p>
          <a:p>
            <a:endParaRPr lang="en-GB" dirty="0">
              <a:cs typeface="Calibri"/>
            </a:endParaRPr>
          </a:p>
        </p:txBody>
      </p:sp>
      <p:pic>
        <p:nvPicPr>
          <p:cNvPr id="9" name="Picture 8" descr="A black background with white text&#10;&#10;Description automatically generated">
            <a:extLst>
              <a:ext uri="{FF2B5EF4-FFF2-40B4-BE49-F238E27FC236}">
                <a16:creationId xmlns:a16="http://schemas.microsoft.com/office/drawing/2014/main" id="{A98A5DB6-B42B-A9A3-1813-41AACBFD51A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11" name="Picture 2" descr="U:\BCIG\BCIG COUNCIL\LOGO\2\BCIG Logo RGB.png">
            <a:extLst>
              <a:ext uri="{FF2B5EF4-FFF2-40B4-BE49-F238E27FC236}">
                <a16:creationId xmlns:a16="http://schemas.microsoft.com/office/drawing/2014/main" id="{06C09428-B98F-BEC0-E695-52F368398DF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91B1-D936-860F-2974-D4646D4D4E50}"/>
              </a:ext>
            </a:extLst>
          </p:cNvPr>
          <p:cNvSpPr>
            <a:spLocks noGrp="1"/>
          </p:cNvSpPr>
          <p:nvPr>
            <p:ph type="title"/>
          </p:nvPr>
        </p:nvSpPr>
        <p:spPr/>
        <p:txBody>
          <a:bodyPr/>
          <a:lstStyle/>
          <a:p>
            <a:pPr algn="ctr"/>
            <a:r>
              <a:rPr lang="en-GB" dirty="0">
                <a:solidFill>
                  <a:schemeClr val="accent5">
                    <a:lumMod val="50000"/>
                  </a:schemeClr>
                </a:solidFill>
              </a:rPr>
              <a:t>Contact details</a:t>
            </a:r>
          </a:p>
        </p:txBody>
      </p:sp>
      <p:sp>
        <p:nvSpPr>
          <p:cNvPr id="3" name="Content Placeholder 2">
            <a:extLst>
              <a:ext uri="{FF2B5EF4-FFF2-40B4-BE49-F238E27FC236}">
                <a16:creationId xmlns:a16="http://schemas.microsoft.com/office/drawing/2014/main" id="{DE9240B7-6E5D-BA8C-17E3-3B612909EE53}"/>
              </a:ext>
            </a:extLst>
          </p:cNvPr>
          <p:cNvSpPr>
            <a:spLocks noGrp="1"/>
          </p:cNvSpPr>
          <p:nvPr>
            <p:ph idx="1"/>
          </p:nvPr>
        </p:nvSpPr>
        <p:spPr/>
        <p:txBody>
          <a:bodyPr vert="horz" lIns="91440" tIns="45720" rIns="91440" bIns="45720" rtlCol="0" anchor="t">
            <a:normAutofit/>
          </a:bodyPr>
          <a:lstStyle/>
          <a:p>
            <a:pPr algn="just"/>
            <a:r>
              <a:rPr lang="en-GB" dirty="0">
                <a:ea typeface="Calibri"/>
                <a:cs typeface="Calibri"/>
                <a:hlinkClick r:id="rId2"/>
              </a:rPr>
              <a:t>sam.blakemore1@nhs.net</a:t>
            </a:r>
            <a:endParaRPr lang="en-GB" dirty="0">
              <a:ea typeface="Calibri"/>
              <a:cs typeface="Calibri"/>
            </a:endParaRPr>
          </a:p>
          <a:p>
            <a:pPr algn="just"/>
            <a:r>
              <a:rPr lang="en-GB" dirty="0">
                <a:cs typeface="Calibri"/>
                <a:hlinkClick r:id="rId3"/>
              </a:rPr>
              <a:t>lushinka.gopichand@esneft.nhs.uk</a:t>
            </a:r>
            <a:r>
              <a:rPr lang="en-GB" dirty="0">
                <a:cs typeface="Calibri"/>
              </a:rPr>
              <a:t> </a:t>
            </a:r>
          </a:p>
          <a:p>
            <a:pPr algn="just"/>
            <a:r>
              <a:rPr lang="en-GB" dirty="0">
                <a:cs typeface="Calibri"/>
                <a:hlinkClick r:id="rId4"/>
              </a:rPr>
              <a:t>nicaida.samuel-huggins@somersetft.nhs.uk</a:t>
            </a:r>
            <a:r>
              <a:rPr lang="en-GB" dirty="0">
                <a:cs typeface="Calibri"/>
              </a:rPr>
              <a:t> </a:t>
            </a:r>
          </a:p>
          <a:p>
            <a:pPr algn="just"/>
            <a:endParaRPr lang="en-GB" dirty="0">
              <a:cs typeface="Calibri"/>
            </a:endParaRPr>
          </a:p>
        </p:txBody>
      </p:sp>
      <p:pic>
        <p:nvPicPr>
          <p:cNvPr id="4" name="Picture 3">
            <a:extLst>
              <a:ext uri="{FF2B5EF4-FFF2-40B4-BE49-F238E27FC236}">
                <a16:creationId xmlns:a16="http://schemas.microsoft.com/office/drawing/2014/main" id="{5E06DFF7-E44D-69E6-1D9A-A01278FD0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4FE422ED-AEE9-3674-4C8E-CEBF0146B6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0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F802-947D-1851-8E9C-EB1BFD9C032B}"/>
              </a:ext>
            </a:extLst>
          </p:cNvPr>
          <p:cNvSpPr>
            <a:spLocks noGrp="1"/>
          </p:cNvSpPr>
          <p:nvPr>
            <p:ph type="title"/>
          </p:nvPr>
        </p:nvSpPr>
        <p:spPr/>
        <p:txBody>
          <a:bodyPr/>
          <a:lstStyle/>
          <a:p>
            <a:pPr algn="ctr"/>
            <a:r>
              <a:rPr lang="en-GB" dirty="0">
                <a:solidFill>
                  <a:schemeClr val="accent5">
                    <a:lumMod val="50000"/>
                  </a:schemeClr>
                </a:solidFill>
              </a:rPr>
              <a:t>Loading reports into Practice Navigator</a:t>
            </a:r>
          </a:p>
        </p:txBody>
      </p:sp>
      <p:sp>
        <p:nvSpPr>
          <p:cNvPr id="3" name="Content Placeholder 2">
            <a:extLst>
              <a:ext uri="{FF2B5EF4-FFF2-40B4-BE49-F238E27FC236}">
                <a16:creationId xmlns:a16="http://schemas.microsoft.com/office/drawing/2014/main" id="{3C48677F-DD0E-C584-B7BB-A482AD848E95}"/>
              </a:ext>
            </a:extLst>
          </p:cNvPr>
          <p:cNvSpPr>
            <a:spLocks noGrp="1"/>
          </p:cNvSpPr>
          <p:nvPr>
            <p:ph idx="1"/>
          </p:nvPr>
        </p:nvSpPr>
        <p:spPr>
          <a:xfrm>
            <a:off x="114852" y="6025671"/>
            <a:ext cx="5180479" cy="950401"/>
          </a:xfrm>
        </p:spPr>
        <p:txBody>
          <a:bodyPr vert="horz" lIns="91440" tIns="45720" rIns="91440" bIns="45720" rtlCol="0" anchor="t">
            <a:normAutofit/>
          </a:bodyPr>
          <a:lstStyle/>
          <a:p>
            <a:pPr marL="0" indent="0">
              <a:buNone/>
            </a:pPr>
            <a:r>
              <a:rPr lang="en-GB" sz="1800" dirty="0">
                <a:hlinkClick r:id="rId4"/>
              </a:rPr>
              <a:t>CI Champions Resources - British Academy of Audiology |British Academy of Audiology (baaudiology.org)</a:t>
            </a:r>
            <a:endParaRPr lang="en-GB" sz="1800" dirty="0"/>
          </a:p>
          <a:p>
            <a:pPr marL="0" indent="0">
              <a:buNone/>
            </a:pPr>
            <a:endParaRPr lang="en-GB" b="1" u="sng" dirty="0">
              <a:solidFill>
                <a:srgbClr val="FF0000"/>
              </a:solidFill>
              <a:ea typeface="Calibri"/>
              <a:cs typeface="Calibri"/>
            </a:endParaRPr>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22ED43F6-91BC-2C81-88E9-4899066E572D}"/>
              </a:ext>
            </a:extLst>
          </p:cNvPr>
          <p:cNvPicPr>
            <a:picLocks noChangeAspect="1"/>
          </p:cNvPicPr>
          <p:nvPr/>
        </p:nvPicPr>
        <p:blipFill>
          <a:blip r:embed="rId5"/>
          <a:stretch>
            <a:fillRect/>
          </a:stretch>
        </p:blipFill>
        <p:spPr>
          <a:xfrm>
            <a:off x="5184204" y="5836229"/>
            <a:ext cx="6982492" cy="950400"/>
          </a:xfrm>
          <a:prstGeom prst="rect">
            <a:avLst/>
          </a:prstGeom>
        </p:spPr>
      </p:pic>
      <p:pic>
        <p:nvPicPr>
          <p:cNvPr id="4" name="Picture 3">
            <a:extLst>
              <a:ext uri="{FF2B5EF4-FFF2-40B4-BE49-F238E27FC236}">
                <a16:creationId xmlns:a16="http://schemas.microsoft.com/office/drawing/2014/main" id="{1004F170-72F2-D545-3C2A-1BA37E91DF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6" name="Picture 2" descr="U:\BCIG\BCIG COUNCIL\LOGO\2\BCIG Logo RGB.png">
            <a:extLst>
              <a:ext uri="{FF2B5EF4-FFF2-40B4-BE49-F238E27FC236}">
                <a16:creationId xmlns:a16="http://schemas.microsoft.com/office/drawing/2014/main" id="{964FBEE0-B59E-5752-6F39-0B5E3E4745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a:extLst>
              <a:ext uri="{FF2B5EF4-FFF2-40B4-BE49-F238E27FC236}">
                <a16:creationId xmlns:a16="http://schemas.microsoft.com/office/drawing/2014/main" id="{62DBC798-1CA2-C96F-9596-A709061C0DDC}"/>
              </a:ext>
            </a:extLst>
          </p:cNvPr>
          <p:cNvPicPr>
            <a:picLocks noChangeAspect="1"/>
          </p:cNvPicPr>
          <p:nvPr/>
        </p:nvPicPr>
        <p:blipFill>
          <a:blip r:embed="rId8">
            <a:extLst>
              <a:ext uri="{28A0092B-C50C-407E-A947-70E740481C1C}">
                <a14:useLocalDpi xmlns:a14="http://schemas.microsoft.com/office/drawing/2010/main" val="0"/>
              </a:ext>
            </a:extLst>
          </a:blip>
          <a:srcRect l="64931" t="25847" r="11458" b="25259"/>
          <a:stretch>
            <a:fillRect/>
          </a:stretch>
        </p:blipFill>
        <p:spPr bwMode="auto">
          <a:xfrm>
            <a:off x="6096000" y="2418090"/>
            <a:ext cx="5757306" cy="3353151"/>
          </a:xfrm>
          <a:prstGeom prst="rect">
            <a:avLst/>
          </a:prstGeom>
          <a:noFill/>
          <a:ln>
            <a:noFill/>
          </a:ln>
        </p:spPr>
      </p:pic>
      <p:sp>
        <p:nvSpPr>
          <p:cNvPr id="8" name="TextBox 7">
            <a:extLst>
              <a:ext uri="{FF2B5EF4-FFF2-40B4-BE49-F238E27FC236}">
                <a16:creationId xmlns:a16="http://schemas.microsoft.com/office/drawing/2014/main" id="{6D880A1E-015B-18C3-A2B3-68DEDD197AEA}"/>
              </a:ext>
            </a:extLst>
          </p:cNvPr>
          <p:cNvSpPr txBox="1"/>
          <p:nvPr/>
        </p:nvSpPr>
        <p:spPr>
          <a:xfrm>
            <a:off x="6320284" y="1690688"/>
            <a:ext cx="5372444" cy="646331"/>
          </a:xfrm>
          <a:prstGeom prst="rect">
            <a:avLst/>
          </a:prstGeom>
          <a:noFill/>
        </p:spPr>
        <p:txBody>
          <a:bodyPr wrap="square">
            <a:spAutoFit/>
          </a:bodyPr>
          <a:lstStyle/>
          <a:p>
            <a:pPr algn="just"/>
            <a:r>
              <a:rPr lang="en-GB" sz="1800" dirty="0">
                <a:solidFill>
                  <a:srgbClr val="000000"/>
                </a:solidFill>
                <a:effectLst/>
                <a:highlight>
                  <a:srgbClr val="FFFFFF"/>
                </a:highlight>
                <a:ea typeface="Times New Roman" panose="02020603050405020304" pitchFamily="18" charset="0"/>
              </a:rPr>
              <a:t>The ‘Report settings for PN’ should look something like the image below.</a:t>
            </a:r>
            <a:endParaRPr lang="en-GB" sz="2000" dirty="0">
              <a:effectLst/>
              <a:ea typeface="Times New Roman" panose="02020603050405020304" pitchFamily="18" charset="0"/>
            </a:endParaRPr>
          </a:p>
        </p:txBody>
      </p:sp>
      <p:sp>
        <p:nvSpPr>
          <p:cNvPr id="9" name="TextBox 8">
            <a:extLst>
              <a:ext uri="{FF2B5EF4-FFF2-40B4-BE49-F238E27FC236}">
                <a16:creationId xmlns:a16="http://schemas.microsoft.com/office/drawing/2014/main" id="{B786774A-5688-58AA-468B-943F76AE0859}"/>
              </a:ext>
            </a:extLst>
          </p:cNvPr>
          <p:cNvSpPr txBox="1"/>
          <p:nvPr/>
        </p:nvSpPr>
        <p:spPr>
          <a:xfrm>
            <a:off x="264740" y="2415305"/>
            <a:ext cx="5417936" cy="2462213"/>
          </a:xfrm>
          <a:prstGeom prst="rect">
            <a:avLst/>
          </a:prstGeom>
          <a:noFill/>
        </p:spPr>
        <p:txBody>
          <a:bodyPr wrap="square" rtlCol="0">
            <a:spAutoFit/>
          </a:bodyPr>
          <a:lstStyle/>
          <a:p>
            <a:pPr marL="342900" lvl="0" indent="-342900" algn="just">
              <a:buFont typeface="+mj-lt"/>
              <a:buAutoNum type="arabicPeriod"/>
              <a:tabLst>
                <a:tab pos="215900" algn="l"/>
              </a:tabLst>
            </a:pPr>
            <a:r>
              <a:rPr lang="en-GB" sz="1400" dirty="0">
                <a:effectLst/>
                <a:ea typeface="Times New Roman" panose="02020603050405020304" pitchFamily="18" charset="0"/>
              </a:rPr>
              <a:t>Log into Report Builder </a:t>
            </a:r>
          </a:p>
          <a:p>
            <a:pPr marL="342900" lvl="0" indent="-342900" algn="just">
              <a:buFont typeface="+mj-lt"/>
              <a:buAutoNum type="arabicPeriod"/>
              <a:tabLst>
                <a:tab pos="215900" algn="l"/>
              </a:tabLst>
            </a:pPr>
            <a:r>
              <a:rPr lang="en-GB" sz="1400" dirty="0">
                <a:effectLst/>
                <a:ea typeface="Times New Roman" panose="02020603050405020304" pitchFamily="18" charset="0"/>
              </a:rPr>
              <a:t>Click on the ‘New Report’ button at the top of the screen</a:t>
            </a:r>
          </a:p>
          <a:p>
            <a:pPr marL="342900" lvl="0" indent="-342900" algn="just">
              <a:buFont typeface="+mj-lt"/>
              <a:buAutoNum type="arabicPeriod"/>
              <a:tabLst>
                <a:tab pos="215900" algn="l"/>
              </a:tabLst>
            </a:pPr>
            <a:r>
              <a:rPr lang="en-GB" sz="1400" dirty="0">
                <a:effectLst/>
                <a:ea typeface="Times New Roman" panose="02020603050405020304" pitchFamily="18" charset="0"/>
              </a:rPr>
              <a:t>Select ‘Load from File’ from the ‘File’ menu on the toolbar</a:t>
            </a:r>
          </a:p>
          <a:p>
            <a:pPr marL="342900" lvl="0" indent="-342900" algn="just">
              <a:buFont typeface="+mj-lt"/>
              <a:buAutoNum type="arabicPeriod"/>
              <a:tabLst>
                <a:tab pos="215900" algn="l"/>
              </a:tabLst>
            </a:pPr>
            <a:r>
              <a:rPr lang="en-GB" sz="1400" dirty="0">
                <a:effectLst/>
                <a:ea typeface="Times New Roman" panose="02020603050405020304" pitchFamily="18" charset="0"/>
              </a:rPr>
              <a:t>Browse to the location of the reports, select the report and click the ‘Open’ button.</a:t>
            </a:r>
          </a:p>
          <a:p>
            <a:pPr marL="342900" lvl="0" indent="-342900" algn="just">
              <a:buFont typeface="+mj-lt"/>
              <a:buAutoNum type="arabicPeriod"/>
              <a:tabLst>
                <a:tab pos="215900" algn="l"/>
              </a:tabLst>
            </a:pPr>
            <a:r>
              <a:rPr lang="en-GB" sz="1400" dirty="0">
                <a:effectLst/>
                <a:ea typeface="Times New Roman" panose="02020603050405020304" pitchFamily="18" charset="0"/>
              </a:rPr>
              <a:t>The report should now be displayed on your screen</a:t>
            </a:r>
          </a:p>
          <a:p>
            <a:pPr marL="342900" lvl="0" indent="-342900" algn="just">
              <a:buFont typeface="+mj-lt"/>
              <a:buAutoNum type="arabicPeriod"/>
              <a:tabLst>
                <a:tab pos="215900" algn="l"/>
              </a:tabLst>
            </a:pPr>
            <a:r>
              <a:rPr lang="en-GB" sz="1400" dirty="0">
                <a:effectLst/>
                <a:ea typeface="Times New Roman" panose="02020603050405020304" pitchFamily="18" charset="0"/>
              </a:rPr>
              <a:t>Select ‘Save as’ from the File menu on the toolbar</a:t>
            </a:r>
          </a:p>
          <a:p>
            <a:pPr marL="342900" lvl="0" indent="-342900" algn="just">
              <a:buFont typeface="+mj-lt"/>
              <a:buAutoNum type="arabicPeriod"/>
              <a:tabLst>
                <a:tab pos="215900" algn="l"/>
              </a:tabLst>
            </a:pPr>
            <a:r>
              <a:rPr lang="en-GB" sz="1400" dirty="0">
                <a:effectLst/>
                <a:ea typeface="Times New Roman" panose="02020603050405020304" pitchFamily="18" charset="0"/>
              </a:rPr>
              <a:t>Once the report has been saved, select ‘Close’ from the ‘File’ menu on the toolbar to return to the report explorer screen</a:t>
            </a:r>
          </a:p>
          <a:p>
            <a:pPr marL="342900" lvl="0" indent="-342900" algn="just">
              <a:buFont typeface="+mj-lt"/>
              <a:buAutoNum type="arabicPeriod"/>
              <a:tabLst>
                <a:tab pos="215900" algn="l"/>
              </a:tabLst>
            </a:pPr>
            <a:r>
              <a:rPr lang="en-GB" sz="1400" dirty="0">
                <a:effectLst/>
                <a:ea typeface="Times New Roman" panose="02020603050405020304" pitchFamily="18" charset="0"/>
              </a:rPr>
              <a:t>If you wish to view the reports in Practice Navigator they must be activated - restart.</a:t>
            </a:r>
          </a:p>
        </p:txBody>
      </p:sp>
    </p:spTree>
    <p:extLst>
      <p:ext uri="{BB962C8B-B14F-4D97-AF65-F5344CB8AC3E}">
        <p14:creationId xmlns:p14="http://schemas.microsoft.com/office/powerpoint/2010/main" val="28827909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A81C-659F-57ED-78BF-55EA239A8C90}"/>
              </a:ext>
            </a:extLst>
          </p:cNvPr>
          <p:cNvSpPr>
            <a:spLocks noGrp="1"/>
          </p:cNvSpPr>
          <p:nvPr>
            <p:ph type="title"/>
          </p:nvPr>
        </p:nvSpPr>
        <p:spPr/>
        <p:txBody>
          <a:bodyPr/>
          <a:lstStyle/>
          <a:p>
            <a:pPr algn="ctr"/>
            <a:r>
              <a:rPr lang="en-GB" dirty="0">
                <a:solidFill>
                  <a:schemeClr val="accent5">
                    <a:lumMod val="50000"/>
                  </a:schemeClr>
                </a:solidFill>
              </a:rPr>
              <a:t>Where is the report?</a:t>
            </a:r>
            <a:br>
              <a:rPr lang="en-GB" dirty="0">
                <a:solidFill>
                  <a:schemeClr val="accent5">
                    <a:lumMod val="50000"/>
                  </a:schemeClr>
                </a:solidFill>
              </a:rPr>
            </a:br>
            <a:r>
              <a:rPr lang="en-GB" dirty="0">
                <a:solidFill>
                  <a:schemeClr val="accent5">
                    <a:lumMod val="50000"/>
                  </a:schemeClr>
                </a:solidFill>
              </a:rPr>
              <a:t>(in AB 6.4)</a:t>
            </a:r>
          </a:p>
        </p:txBody>
      </p:sp>
      <p:sp>
        <p:nvSpPr>
          <p:cNvPr id="6" name="Content Placeholder 5">
            <a:extLst>
              <a:ext uri="{FF2B5EF4-FFF2-40B4-BE49-F238E27FC236}">
                <a16:creationId xmlns:a16="http://schemas.microsoft.com/office/drawing/2014/main" id="{F0CA1C34-4469-137E-6E44-A597A7EFE477}"/>
              </a:ext>
            </a:extLst>
          </p:cNvPr>
          <p:cNvSpPr>
            <a:spLocks noGrp="1"/>
          </p:cNvSpPr>
          <p:nvPr>
            <p:ph sz="half" idx="1"/>
          </p:nvPr>
        </p:nvSpPr>
        <p:spPr/>
        <p:txBody>
          <a:bodyPr vert="horz" lIns="91440" tIns="45720" rIns="91440" bIns="45720" rtlCol="0" anchor="t">
            <a:normAutofit/>
          </a:bodyPr>
          <a:lstStyle/>
          <a:p>
            <a:r>
              <a:rPr lang="en-GB"/>
              <a:t>Clinic management tab</a:t>
            </a:r>
          </a:p>
          <a:p>
            <a:endParaRPr lang="en-GB"/>
          </a:p>
          <a:p>
            <a:endParaRPr lang="en-GB"/>
          </a:p>
          <a:p>
            <a:endParaRPr lang="en-GB"/>
          </a:p>
          <a:p>
            <a:endParaRPr lang="en-GB"/>
          </a:p>
          <a:p>
            <a:endParaRPr lang="en-GB"/>
          </a:p>
          <a:p>
            <a:r>
              <a:rPr lang="en-GB"/>
              <a:t>User reports</a:t>
            </a:r>
            <a:endParaRPr lang="en-GB">
              <a:ea typeface="Calibri"/>
              <a:cs typeface="Calibri"/>
            </a:endParaRPr>
          </a:p>
          <a:p>
            <a:r>
              <a:rPr lang="en-GB">
                <a:ea typeface="Calibri"/>
                <a:cs typeface="Calibri"/>
              </a:rPr>
              <a:t>CI referral report</a:t>
            </a:r>
          </a:p>
          <a:p>
            <a:endParaRPr lang="en-GB">
              <a:ea typeface="Calibri"/>
              <a:cs typeface="Calibri"/>
            </a:endParaRPr>
          </a:p>
        </p:txBody>
      </p:sp>
      <p:pic>
        <p:nvPicPr>
          <p:cNvPr id="9" name="Content Placeholder 8">
            <a:extLst>
              <a:ext uri="{FF2B5EF4-FFF2-40B4-BE49-F238E27FC236}">
                <a16:creationId xmlns:a16="http://schemas.microsoft.com/office/drawing/2014/main" id="{194B7915-9613-4375-B8CE-86DA9E28E4D8}"/>
              </a:ext>
            </a:extLst>
          </p:cNvPr>
          <p:cNvPicPr>
            <a:picLocks noGrp="1" noChangeAspect="1"/>
          </p:cNvPicPr>
          <p:nvPr>
            <p:ph sz="half" idx="2"/>
          </p:nvPr>
        </p:nvPicPr>
        <p:blipFill>
          <a:blip r:embed="rId2"/>
          <a:stretch>
            <a:fillRect/>
          </a:stretch>
        </p:blipFill>
        <p:spPr>
          <a:xfrm>
            <a:off x="1209675" y="2275843"/>
            <a:ext cx="2219325" cy="2038350"/>
          </a:xfrm>
        </p:spPr>
      </p:pic>
      <p:pic>
        <p:nvPicPr>
          <p:cNvPr id="11" name="Picture 10">
            <a:extLst>
              <a:ext uri="{FF2B5EF4-FFF2-40B4-BE49-F238E27FC236}">
                <a16:creationId xmlns:a16="http://schemas.microsoft.com/office/drawing/2014/main" id="{33E85272-1D0F-64E8-7B25-83C8070FF81C}"/>
              </a:ext>
            </a:extLst>
          </p:cNvPr>
          <p:cNvPicPr>
            <a:picLocks noChangeAspect="1"/>
          </p:cNvPicPr>
          <p:nvPr/>
        </p:nvPicPr>
        <p:blipFill>
          <a:blip r:embed="rId3"/>
          <a:stretch>
            <a:fillRect/>
          </a:stretch>
        </p:blipFill>
        <p:spPr>
          <a:xfrm>
            <a:off x="5310284" y="2770544"/>
            <a:ext cx="6343650" cy="3840001"/>
          </a:xfrm>
          <a:prstGeom prst="rect">
            <a:avLst/>
          </a:prstGeom>
        </p:spPr>
      </p:pic>
      <p:cxnSp>
        <p:nvCxnSpPr>
          <p:cNvPr id="13" name="Straight Arrow Connector 12">
            <a:extLst>
              <a:ext uri="{FF2B5EF4-FFF2-40B4-BE49-F238E27FC236}">
                <a16:creationId xmlns:a16="http://schemas.microsoft.com/office/drawing/2014/main" id="{F677EB82-F350-E754-0BD3-447DC45F5F35}"/>
              </a:ext>
            </a:extLst>
          </p:cNvPr>
          <p:cNvCxnSpPr>
            <a:cxnSpLocks/>
          </p:cNvCxnSpPr>
          <p:nvPr/>
        </p:nvCxnSpPr>
        <p:spPr>
          <a:xfrm flipV="1">
            <a:off x="3088433" y="4690544"/>
            <a:ext cx="2087249" cy="478615"/>
          </a:xfrm>
          <a:prstGeom prst="straightConnector1">
            <a:avLst/>
          </a:prstGeom>
          <a:ln w="4762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Oval 14">
            <a:extLst>
              <a:ext uri="{FF2B5EF4-FFF2-40B4-BE49-F238E27FC236}">
                <a16:creationId xmlns:a16="http://schemas.microsoft.com/office/drawing/2014/main" id="{600B5ABE-FA0C-EC55-A2D4-3CD58E6C14BB}"/>
              </a:ext>
            </a:extLst>
          </p:cNvPr>
          <p:cNvSpPr/>
          <p:nvPr/>
        </p:nvSpPr>
        <p:spPr>
          <a:xfrm>
            <a:off x="1219006" y="3323011"/>
            <a:ext cx="1505533" cy="368559"/>
          </a:xfrm>
          <a:prstGeom prst="ellipse">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2418841-24E7-F4F5-B041-B5F5EBB90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4" name="Picture 2" descr="U:\BCIG\BCIG COUNCIL\LOGO\2\BCIG Logo RGB.png">
            <a:extLst>
              <a:ext uri="{FF2B5EF4-FFF2-40B4-BE49-F238E27FC236}">
                <a16:creationId xmlns:a16="http://schemas.microsoft.com/office/drawing/2014/main" id="{6FED67A7-4CA2-CE8B-417E-F4E60337EB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8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E1E5-04BE-11FA-D3E5-30B5AA89A334}"/>
              </a:ext>
            </a:extLst>
          </p:cNvPr>
          <p:cNvSpPr>
            <a:spLocks noGrp="1"/>
          </p:cNvSpPr>
          <p:nvPr>
            <p:ph type="title"/>
          </p:nvPr>
        </p:nvSpPr>
        <p:spPr/>
        <p:txBody>
          <a:bodyPr/>
          <a:lstStyle/>
          <a:p>
            <a:pPr algn="ctr"/>
            <a:r>
              <a:rPr lang="en-GB" dirty="0">
                <a:solidFill>
                  <a:schemeClr val="accent5">
                    <a:lumMod val="50000"/>
                  </a:schemeClr>
                </a:solidFill>
                <a:ea typeface="Calibri Light" panose="020F0302020204030204"/>
                <a:cs typeface="Calibri Light" panose="020F0302020204030204"/>
              </a:rPr>
              <a:t>No access to the report?</a:t>
            </a:r>
          </a:p>
        </p:txBody>
      </p:sp>
      <p:graphicFrame>
        <p:nvGraphicFramePr>
          <p:cNvPr id="7" name="Content Placeholder 2">
            <a:extLst>
              <a:ext uri="{FF2B5EF4-FFF2-40B4-BE49-F238E27FC236}">
                <a16:creationId xmlns:a16="http://schemas.microsoft.com/office/drawing/2014/main" id="{0605DED5-7E53-9D51-A141-F15F2DCBE8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D498D5B-D64C-88D8-FD43-FF77E9BECA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AC53A2A2-1FE2-598D-5C9C-60033BF338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9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E9B5-5ACC-61E2-B94B-958AD8B33CEA}"/>
              </a:ext>
            </a:extLst>
          </p:cNvPr>
          <p:cNvSpPr>
            <a:spLocks noGrp="1"/>
          </p:cNvSpPr>
          <p:nvPr>
            <p:ph type="title"/>
          </p:nvPr>
        </p:nvSpPr>
        <p:spPr/>
        <p:txBody>
          <a:bodyPr>
            <a:normAutofit/>
          </a:bodyPr>
          <a:lstStyle/>
          <a:p>
            <a:pPr algn="ctr"/>
            <a:r>
              <a:rPr lang="en-GB" dirty="0">
                <a:solidFill>
                  <a:schemeClr val="accent5">
                    <a:lumMod val="50000"/>
                  </a:schemeClr>
                </a:solidFill>
              </a:rPr>
              <a:t>Setting the date range / output</a:t>
            </a:r>
          </a:p>
        </p:txBody>
      </p:sp>
      <p:pic>
        <p:nvPicPr>
          <p:cNvPr id="6" name="Content Placeholder 5">
            <a:extLst>
              <a:ext uri="{FF2B5EF4-FFF2-40B4-BE49-F238E27FC236}">
                <a16:creationId xmlns:a16="http://schemas.microsoft.com/office/drawing/2014/main" id="{1278A781-DCFC-E887-68CB-67800D489CDC}"/>
              </a:ext>
            </a:extLst>
          </p:cNvPr>
          <p:cNvPicPr>
            <a:picLocks noGrp="1" noChangeAspect="1"/>
          </p:cNvPicPr>
          <p:nvPr>
            <p:ph sz="half" idx="1"/>
          </p:nvPr>
        </p:nvPicPr>
        <p:blipFill>
          <a:blip r:embed="rId2"/>
          <a:stretch>
            <a:fillRect/>
          </a:stretch>
        </p:blipFill>
        <p:spPr>
          <a:xfrm>
            <a:off x="492967" y="1690688"/>
            <a:ext cx="6812902" cy="4854424"/>
          </a:xfrm>
        </p:spPr>
      </p:pic>
      <p:sp>
        <p:nvSpPr>
          <p:cNvPr id="4" name="Content Placeholder 3">
            <a:extLst>
              <a:ext uri="{FF2B5EF4-FFF2-40B4-BE49-F238E27FC236}">
                <a16:creationId xmlns:a16="http://schemas.microsoft.com/office/drawing/2014/main" id="{77AE29BB-637D-466C-532C-7DA59ECD6893}"/>
              </a:ext>
            </a:extLst>
          </p:cNvPr>
          <p:cNvSpPr>
            <a:spLocks noGrp="1"/>
          </p:cNvSpPr>
          <p:nvPr>
            <p:ph sz="half" idx="2"/>
          </p:nvPr>
        </p:nvSpPr>
        <p:spPr>
          <a:xfrm>
            <a:off x="7688424" y="1825625"/>
            <a:ext cx="3665376" cy="4351338"/>
          </a:xfrm>
        </p:spPr>
        <p:txBody>
          <a:bodyPr vert="horz" lIns="91440" tIns="45720" rIns="91440" bIns="45720" rtlCol="0" anchor="t">
            <a:normAutofit/>
          </a:bodyPr>
          <a:lstStyle/>
          <a:p>
            <a:r>
              <a:rPr lang="en-GB"/>
              <a:t>Choose Yes to </a:t>
            </a:r>
            <a:r>
              <a:rPr lang="en-GB" b="1"/>
              <a:t>alerts</a:t>
            </a:r>
          </a:p>
          <a:p>
            <a:endParaRPr lang="en-GB"/>
          </a:p>
          <a:p>
            <a:pPr marL="0" indent="0">
              <a:buNone/>
            </a:pPr>
            <a:endParaRPr lang="en-GB"/>
          </a:p>
          <a:p>
            <a:r>
              <a:rPr lang="en-GB"/>
              <a:t>Choose </a:t>
            </a:r>
            <a:r>
              <a:rPr lang="en-GB" b="1"/>
              <a:t>start</a:t>
            </a:r>
            <a:r>
              <a:rPr lang="en-GB"/>
              <a:t> and </a:t>
            </a:r>
            <a:r>
              <a:rPr lang="en-GB" b="1"/>
              <a:t>end dates</a:t>
            </a:r>
            <a:endParaRPr lang="en-GB" b="1">
              <a:ea typeface="Calibri" panose="020F0502020204030204"/>
              <a:cs typeface="Calibri" panose="020F0502020204030204"/>
            </a:endParaRPr>
          </a:p>
          <a:p>
            <a:endParaRPr lang="en-GB"/>
          </a:p>
          <a:p>
            <a:r>
              <a:rPr lang="en-GB"/>
              <a:t>Choose </a:t>
            </a:r>
            <a:r>
              <a:rPr lang="en-GB" b="1"/>
              <a:t>anonymised </a:t>
            </a:r>
            <a:r>
              <a:rPr lang="en-GB"/>
              <a:t>if sending to Cochlear for processing</a:t>
            </a:r>
            <a:endParaRPr lang="en-GB">
              <a:ea typeface="Calibri"/>
              <a:cs typeface="Calibri"/>
            </a:endParaRPr>
          </a:p>
        </p:txBody>
      </p:sp>
      <p:cxnSp>
        <p:nvCxnSpPr>
          <p:cNvPr id="8" name="Straight Arrow Connector 7">
            <a:extLst>
              <a:ext uri="{FF2B5EF4-FFF2-40B4-BE49-F238E27FC236}">
                <a16:creationId xmlns:a16="http://schemas.microsoft.com/office/drawing/2014/main" id="{68EF2B85-FF3B-9749-2D7C-9786192C0930}"/>
              </a:ext>
            </a:extLst>
          </p:cNvPr>
          <p:cNvCxnSpPr/>
          <p:nvPr/>
        </p:nvCxnSpPr>
        <p:spPr>
          <a:xfrm flipH="1">
            <a:off x="3554963" y="2084248"/>
            <a:ext cx="4128121" cy="38836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33BAB235-C34A-5F44-F6CE-F8FF5FA9D141}"/>
              </a:ext>
            </a:extLst>
          </p:cNvPr>
          <p:cNvCxnSpPr>
            <a:cxnSpLocks/>
          </p:cNvCxnSpPr>
          <p:nvPr/>
        </p:nvCxnSpPr>
        <p:spPr>
          <a:xfrm flipH="1">
            <a:off x="5745110" y="3529217"/>
            <a:ext cx="1936915" cy="21328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C0944D73-DD0F-0E59-535E-19A74591B82B}"/>
              </a:ext>
            </a:extLst>
          </p:cNvPr>
          <p:cNvCxnSpPr>
            <a:cxnSpLocks/>
          </p:cNvCxnSpPr>
          <p:nvPr/>
        </p:nvCxnSpPr>
        <p:spPr>
          <a:xfrm flipH="1">
            <a:off x="4960496" y="4936109"/>
            <a:ext cx="2765721" cy="390748"/>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50D1CB0A-24FC-63DD-C25E-3CAAE6585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9B6DA0C2-50F4-A9F9-E390-856D31B114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6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5180-2537-F9EE-99EA-305CCDEE6C42}"/>
              </a:ext>
            </a:extLst>
          </p:cNvPr>
          <p:cNvSpPr>
            <a:spLocks noGrp="1"/>
          </p:cNvSpPr>
          <p:nvPr>
            <p:ph type="title"/>
          </p:nvPr>
        </p:nvSpPr>
        <p:spPr/>
        <p:txBody>
          <a:bodyPr/>
          <a:lstStyle/>
          <a:p>
            <a:pPr algn="ctr"/>
            <a:r>
              <a:rPr lang="en-GB" dirty="0">
                <a:solidFill>
                  <a:schemeClr val="accent5">
                    <a:lumMod val="50000"/>
                  </a:schemeClr>
                </a:solidFill>
              </a:rPr>
              <a:t>Export data to Excel</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D748FEB4-8F7C-FAFE-7AAE-546AE5DE0EE4}"/>
              </a:ext>
            </a:extLst>
          </p:cNvPr>
          <p:cNvSpPr>
            <a:spLocks noGrp="1"/>
          </p:cNvSpPr>
          <p:nvPr>
            <p:ph sz="half" idx="1"/>
          </p:nvPr>
        </p:nvSpPr>
        <p:spPr/>
        <p:txBody>
          <a:bodyPr vert="horz" lIns="91440" tIns="45720" rIns="91440" bIns="45720" rtlCol="0" anchor="t">
            <a:normAutofit/>
          </a:bodyPr>
          <a:lstStyle/>
          <a:p>
            <a:r>
              <a:rPr lang="en-GB"/>
              <a:t>Choose </a:t>
            </a:r>
            <a:r>
              <a:rPr lang="en-GB" b="1"/>
              <a:t>export </a:t>
            </a:r>
            <a:r>
              <a:rPr lang="en-GB"/>
              <a:t>icon (top L)</a:t>
            </a:r>
          </a:p>
          <a:p>
            <a:pPr marL="0" indent="0">
              <a:buNone/>
            </a:pPr>
            <a:endParaRPr lang="en-GB"/>
          </a:p>
          <a:p>
            <a:endParaRPr lang="en-GB"/>
          </a:p>
          <a:p>
            <a:endParaRPr lang="en-GB"/>
          </a:p>
          <a:p>
            <a:endParaRPr lang="en-GB"/>
          </a:p>
          <a:p>
            <a:r>
              <a:rPr lang="en-GB"/>
              <a:t>Then select </a:t>
            </a:r>
            <a:r>
              <a:rPr lang="en-GB" b="1"/>
              <a:t>Excel</a:t>
            </a:r>
            <a:endParaRPr lang="en-GB" b="1">
              <a:ea typeface="Calibri"/>
              <a:cs typeface="Calibri"/>
            </a:endParaRPr>
          </a:p>
          <a:p>
            <a:pPr marL="0" indent="0">
              <a:buNone/>
            </a:pPr>
            <a:r>
              <a:rPr lang="en-GB">
                <a:ea typeface="Calibri"/>
                <a:cs typeface="Calibri"/>
              </a:rPr>
              <a:t>And</a:t>
            </a:r>
          </a:p>
          <a:p>
            <a:r>
              <a:rPr lang="en-GB" b="1">
                <a:ea typeface="Calibri"/>
                <a:cs typeface="Calibri"/>
              </a:rPr>
              <a:t>Disk File</a:t>
            </a:r>
          </a:p>
          <a:p>
            <a:pPr marL="0" indent="0">
              <a:buNone/>
            </a:pPr>
            <a:endParaRPr lang="en-GB">
              <a:ea typeface="Calibri"/>
              <a:cs typeface="Calibri"/>
            </a:endParaRPr>
          </a:p>
        </p:txBody>
      </p:sp>
      <p:pic>
        <p:nvPicPr>
          <p:cNvPr id="10" name="Content Placeholder 9">
            <a:extLst>
              <a:ext uri="{FF2B5EF4-FFF2-40B4-BE49-F238E27FC236}">
                <a16:creationId xmlns:a16="http://schemas.microsoft.com/office/drawing/2014/main" id="{7F67E368-3C8C-0195-E4D4-6754858C7E20}"/>
              </a:ext>
            </a:extLst>
          </p:cNvPr>
          <p:cNvPicPr>
            <a:picLocks noGrp="1" noChangeAspect="1"/>
          </p:cNvPicPr>
          <p:nvPr>
            <p:ph sz="half" idx="2"/>
          </p:nvPr>
        </p:nvPicPr>
        <p:blipFill>
          <a:blip r:embed="rId2"/>
          <a:stretch>
            <a:fillRect/>
          </a:stretch>
        </p:blipFill>
        <p:spPr>
          <a:xfrm>
            <a:off x="7133482" y="4479548"/>
            <a:ext cx="4051684" cy="1987762"/>
          </a:xfrm>
        </p:spPr>
      </p:pic>
      <p:pic>
        <p:nvPicPr>
          <p:cNvPr id="6" name="Picture 5">
            <a:extLst>
              <a:ext uri="{FF2B5EF4-FFF2-40B4-BE49-F238E27FC236}">
                <a16:creationId xmlns:a16="http://schemas.microsoft.com/office/drawing/2014/main" id="{86B697BF-01D3-9338-A731-62153343805A}"/>
              </a:ext>
            </a:extLst>
          </p:cNvPr>
          <p:cNvPicPr>
            <a:picLocks noChangeAspect="1"/>
          </p:cNvPicPr>
          <p:nvPr/>
        </p:nvPicPr>
        <p:blipFill>
          <a:blip r:embed="rId3"/>
          <a:stretch>
            <a:fillRect/>
          </a:stretch>
        </p:blipFill>
        <p:spPr>
          <a:xfrm>
            <a:off x="7124471" y="1650513"/>
            <a:ext cx="4015734" cy="2242934"/>
          </a:xfrm>
          <a:prstGeom prst="rect">
            <a:avLst/>
          </a:prstGeom>
        </p:spPr>
      </p:pic>
      <p:pic>
        <p:nvPicPr>
          <p:cNvPr id="8" name="Picture 7">
            <a:extLst>
              <a:ext uri="{FF2B5EF4-FFF2-40B4-BE49-F238E27FC236}">
                <a16:creationId xmlns:a16="http://schemas.microsoft.com/office/drawing/2014/main" id="{15A55F1C-DF5A-E366-6846-2C38CD5507C1}"/>
              </a:ext>
            </a:extLst>
          </p:cNvPr>
          <p:cNvPicPr>
            <a:picLocks noChangeAspect="1"/>
          </p:cNvPicPr>
          <p:nvPr/>
        </p:nvPicPr>
        <p:blipFill>
          <a:blip r:embed="rId4"/>
          <a:stretch>
            <a:fillRect/>
          </a:stretch>
        </p:blipFill>
        <p:spPr>
          <a:xfrm>
            <a:off x="1057968" y="2484591"/>
            <a:ext cx="2988724" cy="1723425"/>
          </a:xfrm>
          <a:prstGeom prst="rect">
            <a:avLst/>
          </a:prstGeom>
        </p:spPr>
      </p:pic>
      <p:sp>
        <p:nvSpPr>
          <p:cNvPr id="11" name="Oval 10">
            <a:extLst>
              <a:ext uri="{FF2B5EF4-FFF2-40B4-BE49-F238E27FC236}">
                <a16:creationId xmlns:a16="http://schemas.microsoft.com/office/drawing/2014/main" id="{CAA53634-AAF2-2E97-F58A-010F2A617E8D}"/>
              </a:ext>
            </a:extLst>
          </p:cNvPr>
          <p:cNvSpPr/>
          <p:nvPr/>
        </p:nvSpPr>
        <p:spPr>
          <a:xfrm>
            <a:off x="1057968" y="2967135"/>
            <a:ext cx="948114" cy="7238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5" name="Straight Arrow Connector 14">
            <a:extLst>
              <a:ext uri="{FF2B5EF4-FFF2-40B4-BE49-F238E27FC236}">
                <a16:creationId xmlns:a16="http://schemas.microsoft.com/office/drawing/2014/main" id="{B84838EC-AD5B-543F-DEA6-667222FDD101}"/>
              </a:ext>
            </a:extLst>
          </p:cNvPr>
          <p:cNvCxnSpPr>
            <a:cxnSpLocks/>
          </p:cNvCxnSpPr>
          <p:nvPr/>
        </p:nvCxnSpPr>
        <p:spPr>
          <a:xfrm flipV="1">
            <a:off x="4061069" y="2586640"/>
            <a:ext cx="3008278" cy="193460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B6E2841-BBF5-3F09-2742-B2A2F806489E}"/>
              </a:ext>
            </a:extLst>
          </p:cNvPr>
          <p:cNvCxnSpPr>
            <a:cxnSpLocks/>
          </p:cNvCxnSpPr>
          <p:nvPr/>
        </p:nvCxnSpPr>
        <p:spPr>
          <a:xfrm>
            <a:off x="9200155" y="3868922"/>
            <a:ext cx="0" cy="65827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0677BA3-CCB4-8404-E9F0-87DCD63E13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07F755A3-805C-0EC1-024B-76B9DEB98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41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16D9-4892-0ABE-FA3A-583001162D1E}"/>
              </a:ext>
            </a:extLst>
          </p:cNvPr>
          <p:cNvSpPr>
            <a:spLocks noGrp="1"/>
          </p:cNvSpPr>
          <p:nvPr>
            <p:ph type="title"/>
          </p:nvPr>
        </p:nvSpPr>
        <p:spPr>
          <a:xfrm>
            <a:off x="838200" y="365125"/>
            <a:ext cx="8573036" cy="1336295"/>
          </a:xfrm>
        </p:spPr>
        <p:txBody>
          <a:bodyPr/>
          <a:lstStyle/>
          <a:p>
            <a:pPr algn="ctr"/>
            <a:r>
              <a:rPr lang="en-GB" dirty="0">
                <a:solidFill>
                  <a:schemeClr val="accent5">
                    <a:lumMod val="50000"/>
                  </a:schemeClr>
                </a:solidFill>
              </a:rPr>
              <a:t>ODBC Error?</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EB326EB-A7E9-FBB8-946B-9BE4D83475D1}"/>
              </a:ext>
            </a:extLst>
          </p:cNvPr>
          <p:cNvSpPr>
            <a:spLocks noGrp="1"/>
          </p:cNvSpPr>
          <p:nvPr>
            <p:ph sz="half" idx="1"/>
          </p:nvPr>
        </p:nvSpPr>
        <p:spPr/>
        <p:txBody>
          <a:bodyPr vert="horz" lIns="91440" tIns="45720" rIns="91440" bIns="45720" rtlCol="0" anchor="t">
            <a:normAutofit/>
          </a:bodyPr>
          <a:lstStyle/>
          <a:p>
            <a:r>
              <a:rPr lang="en-GB"/>
              <a:t>Set up driver via S</a:t>
            </a:r>
            <a:r>
              <a:rPr lang="en-GB" b="1"/>
              <a:t>ystem Admin</a:t>
            </a:r>
          </a:p>
          <a:p>
            <a:endParaRPr lang="en-GB">
              <a:ea typeface="Calibri"/>
              <a:cs typeface="Calibri"/>
            </a:endParaRPr>
          </a:p>
          <a:p>
            <a:r>
              <a:rPr lang="en-GB" b="1">
                <a:ea typeface="Calibri"/>
                <a:cs typeface="Calibri"/>
              </a:rPr>
              <a:t>Enable driver</a:t>
            </a:r>
            <a:r>
              <a:rPr lang="en-GB">
                <a:ea typeface="Calibri"/>
                <a:cs typeface="Calibri"/>
              </a:rPr>
              <a:t> (</a:t>
            </a:r>
            <a:r>
              <a:rPr lang="en-GB" err="1">
                <a:ea typeface="Calibri"/>
                <a:cs typeface="Calibri"/>
              </a:rPr>
              <a:t>autofills</a:t>
            </a:r>
            <a:r>
              <a:rPr lang="en-GB">
                <a:ea typeface="Calibri"/>
                <a:cs typeface="Calibri"/>
              </a:rPr>
              <a:t>)</a:t>
            </a:r>
            <a:endParaRPr lang="en-GB"/>
          </a:p>
          <a:p>
            <a:endParaRPr lang="en-GB">
              <a:ea typeface="Calibri" panose="020F0502020204030204"/>
              <a:cs typeface="Calibri" panose="020F0502020204030204"/>
            </a:endParaRPr>
          </a:p>
        </p:txBody>
      </p:sp>
      <p:pic>
        <p:nvPicPr>
          <p:cNvPr id="5" name="Content Placeholder 4" descr="A screenshot of a computer&#10;&#10;Description automatically generated">
            <a:extLst>
              <a:ext uri="{FF2B5EF4-FFF2-40B4-BE49-F238E27FC236}">
                <a16:creationId xmlns:a16="http://schemas.microsoft.com/office/drawing/2014/main" id="{2A45B0C2-128F-566E-D948-00315A2D4133}"/>
              </a:ext>
            </a:extLst>
          </p:cNvPr>
          <p:cNvPicPr>
            <a:picLocks noGrp="1" noChangeAspect="1"/>
          </p:cNvPicPr>
          <p:nvPr>
            <p:ph sz="half" idx="2"/>
          </p:nvPr>
        </p:nvPicPr>
        <p:blipFill rotWithShape="1">
          <a:blip r:embed="rId2"/>
          <a:srcRect l="276" t="4298" r="-765" b="11130"/>
          <a:stretch/>
        </p:blipFill>
        <p:spPr>
          <a:xfrm>
            <a:off x="7441292" y="1256975"/>
            <a:ext cx="3902576" cy="5219762"/>
          </a:xfrm>
          <a:prstGeom prst="rect">
            <a:avLst/>
          </a:prstGeom>
        </p:spPr>
      </p:pic>
      <p:sp>
        <p:nvSpPr>
          <p:cNvPr id="6" name="Oval 5">
            <a:extLst>
              <a:ext uri="{FF2B5EF4-FFF2-40B4-BE49-F238E27FC236}">
                <a16:creationId xmlns:a16="http://schemas.microsoft.com/office/drawing/2014/main" id="{1BB4E98B-C473-30BE-2EF3-3E5DC0F314C8}"/>
              </a:ext>
            </a:extLst>
          </p:cNvPr>
          <p:cNvSpPr/>
          <p:nvPr/>
        </p:nvSpPr>
        <p:spPr>
          <a:xfrm>
            <a:off x="8011770" y="5219462"/>
            <a:ext cx="1780482" cy="7238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descr="A screenshot of a computer&#10;&#10;Description automatically generated">
            <a:extLst>
              <a:ext uri="{FF2B5EF4-FFF2-40B4-BE49-F238E27FC236}">
                <a16:creationId xmlns:a16="http://schemas.microsoft.com/office/drawing/2014/main" id="{363A9147-9F00-FF9F-4994-549F8D7E289C}"/>
              </a:ext>
            </a:extLst>
          </p:cNvPr>
          <p:cNvPicPr>
            <a:picLocks noChangeAspect="1"/>
          </p:cNvPicPr>
          <p:nvPr/>
        </p:nvPicPr>
        <p:blipFill>
          <a:blip r:embed="rId3"/>
          <a:stretch>
            <a:fillRect/>
          </a:stretch>
        </p:blipFill>
        <p:spPr>
          <a:xfrm>
            <a:off x="647008" y="3363686"/>
            <a:ext cx="5362575" cy="3009900"/>
          </a:xfrm>
          <a:prstGeom prst="rect">
            <a:avLst/>
          </a:prstGeom>
        </p:spPr>
      </p:pic>
      <p:cxnSp>
        <p:nvCxnSpPr>
          <p:cNvPr id="9" name="Straight Arrow Connector 8">
            <a:extLst>
              <a:ext uri="{FF2B5EF4-FFF2-40B4-BE49-F238E27FC236}">
                <a16:creationId xmlns:a16="http://schemas.microsoft.com/office/drawing/2014/main" id="{06D7F6BE-BBFF-E5AB-7915-5DF87F7B6230}"/>
              </a:ext>
            </a:extLst>
          </p:cNvPr>
          <p:cNvCxnSpPr/>
          <p:nvPr/>
        </p:nvCxnSpPr>
        <p:spPr>
          <a:xfrm>
            <a:off x="5379107" y="2230107"/>
            <a:ext cx="2056953" cy="175749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B1D4B9-8A46-0E41-2B42-914F0AA40079}"/>
              </a:ext>
            </a:extLst>
          </p:cNvPr>
          <p:cNvCxnSpPr>
            <a:cxnSpLocks/>
          </p:cNvCxnSpPr>
          <p:nvPr/>
        </p:nvCxnSpPr>
        <p:spPr>
          <a:xfrm flipH="1" flipV="1">
            <a:off x="2907771" y="4787857"/>
            <a:ext cx="4984992" cy="77452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C858C51-31E2-8A2B-E3DE-134DDC410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8" name="Picture 2" descr="U:\BCIG\BCIG COUNCIL\LOGO\2\BCIG Logo RGB.png">
            <a:extLst>
              <a:ext uri="{FF2B5EF4-FFF2-40B4-BE49-F238E27FC236}">
                <a16:creationId xmlns:a16="http://schemas.microsoft.com/office/drawing/2014/main" id="{B889D81C-B872-7516-15D0-94D57CCAAA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2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41688-B54A-09BD-656E-F4FE65A322DD}"/>
              </a:ext>
            </a:extLst>
          </p:cNvPr>
          <p:cNvSpPr>
            <a:spLocks noGrp="1"/>
          </p:cNvSpPr>
          <p:nvPr>
            <p:ph type="title"/>
          </p:nvPr>
        </p:nvSpPr>
        <p:spPr>
          <a:xfrm>
            <a:off x="1180947" y="0"/>
            <a:ext cx="9829800" cy="1325880"/>
          </a:xfrm>
        </p:spPr>
        <p:txBody>
          <a:bodyPr vert="horz" lIns="91440" tIns="45720" rIns="91440" bIns="45720" rtlCol="0" anchor="b">
            <a:normAutofit/>
          </a:bodyPr>
          <a:lstStyle/>
          <a:p>
            <a:pPr algn="ctr"/>
            <a:r>
              <a:rPr lang="en-US" kern="1200" dirty="0">
                <a:solidFill>
                  <a:schemeClr val="tx2"/>
                </a:solidFill>
                <a:latin typeface="+mj-lt"/>
                <a:ea typeface="+mj-ea"/>
                <a:cs typeface="+mj-cs"/>
              </a:rPr>
              <a:t>Report format</a:t>
            </a:r>
          </a:p>
        </p:txBody>
      </p:sp>
      <p:grpSp>
        <p:nvGrpSpPr>
          <p:cNvPr id="21" name="Group 20">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22" name="Freeform: Shape 21">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Content Placeholder 9">
            <a:extLst>
              <a:ext uri="{FF2B5EF4-FFF2-40B4-BE49-F238E27FC236}">
                <a16:creationId xmlns:a16="http://schemas.microsoft.com/office/drawing/2014/main" id="{3719991A-551C-2746-4802-0BA543F5A0EF}"/>
              </a:ext>
            </a:extLst>
          </p:cNvPr>
          <p:cNvPicPr>
            <a:picLocks noChangeAspect="1"/>
          </p:cNvPicPr>
          <p:nvPr/>
        </p:nvPicPr>
        <p:blipFill>
          <a:blip r:embed="rId2"/>
          <a:stretch>
            <a:fillRect/>
          </a:stretch>
        </p:blipFill>
        <p:spPr>
          <a:xfrm>
            <a:off x="618889" y="1944075"/>
            <a:ext cx="10953915" cy="3617933"/>
          </a:xfrm>
          <a:prstGeom prst="rect">
            <a:avLst/>
          </a:prstGeom>
        </p:spPr>
      </p:pic>
      <p:grpSp>
        <p:nvGrpSpPr>
          <p:cNvPr id="27" name="Group 26">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8" name="Freeform: Shape 27">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0">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9F40BC5C-8C2B-EE97-BAD2-184732CF3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45" y="144630"/>
            <a:ext cx="2169553" cy="711048"/>
          </a:xfrm>
          <a:prstGeom prst="rect">
            <a:avLst/>
          </a:prstGeom>
        </p:spPr>
      </p:pic>
      <p:pic>
        <p:nvPicPr>
          <p:cNvPr id="5" name="Picture 2" descr="U:\BCIG\BCIG COUNCIL\LOGO\2\BCIG Logo RGB.png">
            <a:extLst>
              <a:ext uri="{FF2B5EF4-FFF2-40B4-BE49-F238E27FC236}">
                <a16:creationId xmlns:a16="http://schemas.microsoft.com/office/drawing/2014/main" id="{B6412D6B-27B1-0C22-5A81-EEAD632775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668000" y="144629"/>
            <a:ext cx="1363655" cy="7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1920</Words>
  <Application>Microsoft Macintosh PowerPoint</Application>
  <PresentationFormat>Widescreen</PresentationFormat>
  <Paragraphs>224</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Bliss Pro ExtraLight</vt:lpstr>
      <vt:lpstr>Calibri</vt:lpstr>
      <vt:lpstr>Calibri Light</vt:lpstr>
      <vt:lpstr>Roboto</vt:lpstr>
      <vt:lpstr>Times New Roman</vt:lpstr>
      <vt:lpstr>Office Theme</vt:lpstr>
      <vt:lpstr>British Cochlear Implant Group  2024 Crystal Report</vt:lpstr>
      <vt:lpstr>      </vt:lpstr>
      <vt:lpstr>Loading reports into Practice Navigator</vt:lpstr>
      <vt:lpstr>Where is the report? (in AB 6.4)</vt:lpstr>
      <vt:lpstr>No access to the report?</vt:lpstr>
      <vt:lpstr>Setting the date range / output</vt:lpstr>
      <vt:lpstr>Export data to Excel</vt:lpstr>
      <vt:lpstr>ODBC Error?</vt:lpstr>
      <vt:lpstr>Report format</vt:lpstr>
      <vt:lpstr>Setting up Parameters (*Gold standard)</vt:lpstr>
      <vt:lpstr>Adding parameters to patient record</vt:lpstr>
      <vt:lpstr>PowerPoint Presentation</vt:lpstr>
      <vt:lpstr>The Audit Process: What to do with your data</vt:lpstr>
      <vt:lpstr>The Audit Process: What to do with your data</vt:lpstr>
      <vt:lpstr>How to use the audit results</vt:lpstr>
      <vt:lpstr>What to do with your data</vt:lpstr>
      <vt:lpstr>What could your training look like</vt:lpstr>
      <vt:lpstr>What could your training look like</vt:lpstr>
      <vt:lpstr>PowerPoint Presentation</vt:lpstr>
      <vt:lpstr>CI Audit Toolkit: Ongoing Audit</vt:lpstr>
      <vt:lpstr>CI Audit Toolkit: How to use the audit results</vt:lpstr>
      <vt:lpstr>Resources</vt:lpstr>
      <vt:lpstr>Contact details</vt:lpstr>
    </vt:vector>
  </TitlesOfParts>
  <Company>University Hospitals Sussex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BLAKEMORE, Sam (UNIVERSITY HOSPITALS SUSSEX NHS FOUNDATION TRUST)</dc:creator>
  <cp:lastModifiedBy>Lushinka Gopichand</cp:lastModifiedBy>
  <cp:revision>28</cp:revision>
  <dcterms:created xsi:type="dcterms:W3CDTF">2024-04-23T06:58:34Z</dcterms:created>
  <dcterms:modified xsi:type="dcterms:W3CDTF">2024-04-28T23:31:50Z</dcterms:modified>
</cp:coreProperties>
</file>