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8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4B345B-886B-48B8-A11A-3EC665C33ED0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34E9997-230C-4208-BC82-C2F05E95D623}">
      <dgm:prSet/>
      <dgm:spPr/>
      <dgm:t>
        <a:bodyPr/>
        <a:lstStyle/>
        <a:p>
          <a:r>
            <a:rPr lang="en-GB" dirty="0"/>
            <a:t>Forum to discuss how the scheme is going and get your feedback.</a:t>
          </a:r>
          <a:endParaRPr lang="en-US" dirty="0"/>
        </a:p>
      </dgm:t>
    </dgm:pt>
    <dgm:pt modelId="{065D890E-C656-46EE-91E4-D8A3BA805190}" type="parTrans" cxnId="{59D0CCF3-EED3-4A2F-B836-5E728A7E6F36}">
      <dgm:prSet/>
      <dgm:spPr/>
      <dgm:t>
        <a:bodyPr/>
        <a:lstStyle/>
        <a:p>
          <a:endParaRPr lang="en-US"/>
        </a:p>
      </dgm:t>
    </dgm:pt>
    <dgm:pt modelId="{5557968E-2B7F-48C6-9993-5433EBF79A29}" type="sibTrans" cxnId="{59D0CCF3-EED3-4A2F-B836-5E728A7E6F36}">
      <dgm:prSet/>
      <dgm:spPr/>
      <dgm:t>
        <a:bodyPr/>
        <a:lstStyle/>
        <a:p>
          <a:endParaRPr lang="en-US"/>
        </a:p>
      </dgm:t>
    </dgm:pt>
    <dgm:pt modelId="{AFCF0697-A73D-4EB3-A73E-89008963DAAD}">
      <dgm:prSet/>
      <dgm:spPr/>
      <dgm:t>
        <a:bodyPr/>
        <a:lstStyle/>
        <a:p>
          <a:r>
            <a:rPr lang="en-GB"/>
            <a:t>Guidance document- The role of the mentor (April 2021) </a:t>
          </a:r>
          <a:endParaRPr lang="en-US"/>
        </a:p>
      </dgm:t>
    </dgm:pt>
    <dgm:pt modelId="{D6A7D60A-D523-4F5A-9439-5CF58CF90FF4}" type="parTrans" cxnId="{454C62A9-7334-4471-872D-75BF12E39173}">
      <dgm:prSet/>
      <dgm:spPr/>
      <dgm:t>
        <a:bodyPr/>
        <a:lstStyle/>
        <a:p>
          <a:endParaRPr lang="en-US"/>
        </a:p>
      </dgm:t>
    </dgm:pt>
    <dgm:pt modelId="{C322BBE1-8CA4-43D6-9877-7AC08F355F9F}" type="sibTrans" cxnId="{454C62A9-7334-4471-872D-75BF12E39173}">
      <dgm:prSet/>
      <dgm:spPr/>
      <dgm:t>
        <a:bodyPr/>
        <a:lstStyle/>
        <a:p>
          <a:endParaRPr lang="en-US"/>
        </a:p>
      </dgm:t>
    </dgm:pt>
    <dgm:pt modelId="{DFC20896-B36B-460D-A60A-AC9AAAFB72AB}">
      <dgm:prSet/>
      <dgm:spPr/>
      <dgm:t>
        <a:bodyPr/>
        <a:lstStyle/>
        <a:p>
          <a:r>
            <a:rPr lang="en-GB"/>
            <a:t>Discussion points</a:t>
          </a:r>
          <a:endParaRPr lang="en-US"/>
        </a:p>
      </dgm:t>
    </dgm:pt>
    <dgm:pt modelId="{596A7C3D-6CF3-4103-88F7-416BE2398D8D}" type="parTrans" cxnId="{2C181502-DACB-4D72-8535-1EB549F0E707}">
      <dgm:prSet/>
      <dgm:spPr/>
      <dgm:t>
        <a:bodyPr/>
        <a:lstStyle/>
        <a:p>
          <a:endParaRPr lang="en-US"/>
        </a:p>
      </dgm:t>
    </dgm:pt>
    <dgm:pt modelId="{627DD2A1-C806-42AA-AC48-2406F4FD8A7A}" type="sibTrans" cxnId="{2C181502-DACB-4D72-8535-1EB549F0E707}">
      <dgm:prSet/>
      <dgm:spPr/>
      <dgm:t>
        <a:bodyPr/>
        <a:lstStyle/>
        <a:p>
          <a:endParaRPr lang="en-US"/>
        </a:p>
      </dgm:t>
    </dgm:pt>
    <dgm:pt modelId="{B5E8DC28-A3FB-48AB-A94A-158C1CE8D040}">
      <dgm:prSet/>
      <dgm:spPr/>
      <dgm:t>
        <a:bodyPr/>
        <a:lstStyle/>
        <a:p>
          <a:r>
            <a:rPr lang="en-GB"/>
            <a:t>What do you want from your mentor?</a:t>
          </a:r>
          <a:endParaRPr lang="en-US"/>
        </a:p>
      </dgm:t>
    </dgm:pt>
    <dgm:pt modelId="{1926892C-BA93-4F31-9558-17F88A61A00A}" type="parTrans" cxnId="{BF99EF5B-E9C2-44C3-9ADA-0771D8DED3DB}">
      <dgm:prSet/>
      <dgm:spPr/>
      <dgm:t>
        <a:bodyPr/>
        <a:lstStyle/>
        <a:p>
          <a:endParaRPr lang="en-US"/>
        </a:p>
      </dgm:t>
    </dgm:pt>
    <dgm:pt modelId="{126E6271-54BE-434F-82B3-6BD13FC7F6CD}" type="sibTrans" cxnId="{BF99EF5B-E9C2-44C3-9ADA-0771D8DED3DB}">
      <dgm:prSet/>
      <dgm:spPr/>
      <dgm:t>
        <a:bodyPr/>
        <a:lstStyle/>
        <a:p>
          <a:endParaRPr lang="en-US"/>
        </a:p>
      </dgm:t>
    </dgm:pt>
    <dgm:pt modelId="{D488C356-8229-46D5-BF6F-E5CF3F7F6402}">
      <dgm:prSet/>
      <dgm:spPr/>
      <dgm:t>
        <a:bodyPr/>
        <a:lstStyle/>
        <a:p>
          <a:r>
            <a:rPr lang="en-GB"/>
            <a:t>What contact with your mentor would be beneficial?</a:t>
          </a:r>
          <a:endParaRPr lang="en-US"/>
        </a:p>
      </dgm:t>
    </dgm:pt>
    <dgm:pt modelId="{3CFCEBE4-3FC9-4378-8844-961B5022D2CC}" type="parTrans" cxnId="{9E58CA32-2D54-4F32-AB04-CB1694593075}">
      <dgm:prSet/>
      <dgm:spPr/>
      <dgm:t>
        <a:bodyPr/>
        <a:lstStyle/>
        <a:p>
          <a:endParaRPr lang="en-US"/>
        </a:p>
      </dgm:t>
    </dgm:pt>
    <dgm:pt modelId="{43A5E3DC-3845-4835-A580-A9338493DAE7}" type="sibTrans" cxnId="{9E58CA32-2D54-4F32-AB04-CB1694593075}">
      <dgm:prSet/>
      <dgm:spPr/>
      <dgm:t>
        <a:bodyPr/>
        <a:lstStyle/>
        <a:p>
          <a:endParaRPr lang="en-US"/>
        </a:p>
      </dgm:t>
    </dgm:pt>
    <dgm:pt modelId="{33ADDBD5-3F56-49E7-9739-C73F26169ADB}">
      <dgm:prSet/>
      <dgm:spPr/>
      <dgm:t>
        <a:bodyPr/>
        <a:lstStyle/>
        <a:p>
          <a:r>
            <a:rPr lang="en-GB" dirty="0"/>
            <a:t>Do you know who your mentor is and how to find out?</a:t>
          </a:r>
          <a:endParaRPr lang="en-US" dirty="0"/>
        </a:p>
      </dgm:t>
    </dgm:pt>
    <dgm:pt modelId="{4C0A015F-5DC6-4D07-AEB5-B932AB109DF2}" type="parTrans" cxnId="{930A61CD-FB55-4144-B9A8-614A39916423}">
      <dgm:prSet/>
      <dgm:spPr/>
      <dgm:t>
        <a:bodyPr/>
        <a:lstStyle/>
        <a:p>
          <a:endParaRPr lang="en-US"/>
        </a:p>
      </dgm:t>
    </dgm:pt>
    <dgm:pt modelId="{9093069B-C122-4388-8AEE-569E78498885}" type="sibTrans" cxnId="{930A61CD-FB55-4144-B9A8-614A39916423}">
      <dgm:prSet/>
      <dgm:spPr/>
      <dgm:t>
        <a:bodyPr/>
        <a:lstStyle/>
        <a:p>
          <a:endParaRPr lang="en-US"/>
        </a:p>
      </dgm:t>
    </dgm:pt>
    <dgm:pt modelId="{070D50D3-4DAF-4E34-AC16-94E2F9D376F7}">
      <dgm:prSet/>
      <dgm:spPr/>
      <dgm:t>
        <a:bodyPr/>
        <a:lstStyle/>
        <a:p>
          <a:r>
            <a:rPr lang="en-US" dirty="0"/>
            <a:t>Any examples of good practice?</a:t>
          </a:r>
        </a:p>
      </dgm:t>
    </dgm:pt>
    <dgm:pt modelId="{5701ED93-A5AB-44FE-BA7B-F0A841E59CEF}" type="parTrans" cxnId="{ED54F5B1-B198-46B5-BB68-A76711F030B2}">
      <dgm:prSet/>
      <dgm:spPr/>
      <dgm:t>
        <a:bodyPr/>
        <a:lstStyle/>
        <a:p>
          <a:endParaRPr lang="en-GB"/>
        </a:p>
      </dgm:t>
    </dgm:pt>
    <dgm:pt modelId="{05DF1821-95BA-419C-9518-CFEEEFE293BD}" type="sibTrans" cxnId="{ED54F5B1-B198-46B5-BB68-A76711F030B2}">
      <dgm:prSet/>
      <dgm:spPr/>
    </dgm:pt>
    <dgm:pt modelId="{C67FF960-4345-4168-B471-ACC1802B39B3}">
      <dgm:prSet/>
      <dgm:spPr/>
      <dgm:t>
        <a:bodyPr/>
        <a:lstStyle/>
        <a:p>
          <a:r>
            <a:rPr lang="en-US" dirty="0"/>
            <a:t>Any bottlenecks?</a:t>
          </a:r>
        </a:p>
      </dgm:t>
    </dgm:pt>
    <dgm:pt modelId="{3408DB3B-FACB-4AB3-9D96-49B8C383A54E}" type="parTrans" cxnId="{1A75A356-695F-4326-8161-952441A28095}">
      <dgm:prSet/>
      <dgm:spPr/>
      <dgm:t>
        <a:bodyPr/>
        <a:lstStyle/>
        <a:p>
          <a:endParaRPr lang="en-GB"/>
        </a:p>
      </dgm:t>
    </dgm:pt>
    <dgm:pt modelId="{111D7448-6BCF-492F-8E46-446779BBBF0C}" type="sibTrans" cxnId="{1A75A356-695F-4326-8161-952441A28095}">
      <dgm:prSet/>
      <dgm:spPr/>
    </dgm:pt>
    <dgm:pt modelId="{A6B693A4-918B-49DB-8AE7-37251176BA43}" type="pres">
      <dgm:prSet presAssocID="{854B345B-886B-48B8-A11A-3EC665C33ED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2301191-8F75-4B76-9E15-FE8BDAE90A56}" type="pres">
      <dgm:prSet presAssocID="{934E9997-230C-4208-BC82-C2F05E95D62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8D70CA-0731-4ED6-A408-8B4F532CA2CA}" type="pres">
      <dgm:prSet presAssocID="{5557968E-2B7F-48C6-9993-5433EBF79A29}" presName="spacer" presStyleCnt="0"/>
      <dgm:spPr/>
    </dgm:pt>
    <dgm:pt modelId="{10EA64A5-657F-41B7-B4E4-018BD0486B54}" type="pres">
      <dgm:prSet presAssocID="{AFCF0697-A73D-4EB3-A73E-89008963DAA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1D2620-92B6-4C0F-AA23-7744FB87EE72}" type="pres">
      <dgm:prSet presAssocID="{C322BBE1-8CA4-43D6-9877-7AC08F355F9F}" presName="spacer" presStyleCnt="0"/>
      <dgm:spPr/>
    </dgm:pt>
    <dgm:pt modelId="{A94643E1-2139-4C18-963C-C76644DB8E85}" type="pres">
      <dgm:prSet presAssocID="{DFC20896-B36B-460D-A60A-AC9AAAFB72A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1CBE81-9011-4FB0-B6A8-E2E58A508406}" type="pres">
      <dgm:prSet presAssocID="{DFC20896-B36B-460D-A60A-AC9AAAFB72A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83B2CAC-E9B8-4778-9F4A-86DD99D20732}" type="presOf" srcId="{33ADDBD5-3F56-49E7-9739-C73F26169ADB}" destId="{061CBE81-9011-4FB0-B6A8-E2E58A508406}" srcOrd="0" destOrd="2" presId="urn:microsoft.com/office/officeart/2005/8/layout/vList2"/>
    <dgm:cxn modelId="{2C181502-DACB-4D72-8535-1EB549F0E707}" srcId="{854B345B-886B-48B8-A11A-3EC665C33ED0}" destId="{DFC20896-B36B-460D-A60A-AC9AAAFB72AB}" srcOrd="2" destOrd="0" parTransId="{596A7C3D-6CF3-4103-88F7-416BE2398D8D}" sibTransId="{627DD2A1-C806-42AA-AC48-2406F4FD8A7A}"/>
    <dgm:cxn modelId="{A6699864-CDAA-4A3C-9543-C5FAFCA09A42}" type="presOf" srcId="{B5E8DC28-A3FB-48AB-A94A-158C1CE8D040}" destId="{061CBE81-9011-4FB0-B6A8-E2E58A508406}" srcOrd="0" destOrd="0" presId="urn:microsoft.com/office/officeart/2005/8/layout/vList2"/>
    <dgm:cxn modelId="{EB463DBD-8717-4F5C-8652-FD263AF20C63}" type="presOf" srcId="{070D50D3-4DAF-4E34-AC16-94E2F9D376F7}" destId="{061CBE81-9011-4FB0-B6A8-E2E58A508406}" srcOrd="0" destOrd="3" presId="urn:microsoft.com/office/officeart/2005/8/layout/vList2"/>
    <dgm:cxn modelId="{ED54F5B1-B198-46B5-BB68-A76711F030B2}" srcId="{DFC20896-B36B-460D-A60A-AC9AAAFB72AB}" destId="{070D50D3-4DAF-4E34-AC16-94E2F9D376F7}" srcOrd="3" destOrd="0" parTransId="{5701ED93-A5AB-44FE-BA7B-F0A841E59CEF}" sibTransId="{05DF1821-95BA-419C-9518-CFEEEFE293BD}"/>
    <dgm:cxn modelId="{1A75A356-695F-4326-8161-952441A28095}" srcId="{DFC20896-B36B-460D-A60A-AC9AAAFB72AB}" destId="{C67FF960-4345-4168-B471-ACC1802B39B3}" srcOrd="4" destOrd="0" parTransId="{3408DB3B-FACB-4AB3-9D96-49B8C383A54E}" sibTransId="{111D7448-6BCF-492F-8E46-446779BBBF0C}"/>
    <dgm:cxn modelId="{30CEFFDE-6FA4-4B7D-B0C2-3F9C90D4FF27}" type="presOf" srcId="{AFCF0697-A73D-4EB3-A73E-89008963DAAD}" destId="{10EA64A5-657F-41B7-B4E4-018BD0486B54}" srcOrd="0" destOrd="0" presId="urn:microsoft.com/office/officeart/2005/8/layout/vList2"/>
    <dgm:cxn modelId="{9E58CA32-2D54-4F32-AB04-CB1694593075}" srcId="{DFC20896-B36B-460D-A60A-AC9AAAFB72AB}" destId="{D488C356-8229-46D5-BF6F-E5CF3F7F6402}" srcOrd="1" destOrd="0" parTransId="{3CFCEBE4-3FC9-4378-8844-961B5022D2CC}" sibTransId="{43A5E3DC-3845-4835-A580-A9338493DAE7}"/>
    <dgm:cxn modelId="{454C62A9-7334-4471-872D-75BF12E39173}" srcId="{854B345B-886B-48B8-A11A-3EC665C33ED0}" destId="{AFCF0697-A73D-4EB3-A73E-89008963DAAD}" srcOrd="1" destOrd="0" parTransId="{D6A7D60A-D523-4F5A-9439-5CF58CF90FF4}" sibTransId="{C322BBE1-8CA4-43D6-9877-7AC08F355F9F}"/>
    <dgm:cxn modelId="{A28A0F1D-A13E-4BE4-8411-21AFF5858E2B}" type="presOf" srcId="{C67FF960-4345-4168-B471-ACC1802B39B3}" destId="{061CBE81-9011-4FB0-B6A8-E2E58A508406}" srcOrd="0" destOrd="4" presId="urn:microsoft.com/office/officeart/2005/8/layout/vList2"/>
    <dgm:cxn modelId="{BF99EF5B-E9C2-44C3-9ADA-0771D8DED3DB}" srcId="{DFC20896-B36B-460D-A60A-AC9AAAFB72AB}" destId="{B5E8DC28-A3FB-48AB-A94A-158C1CE8D040}" srcOrd="0" destOrd="0" parTransId="{1926892C-BA93-4F31-9558-17F88A61A00A}" sibTransId="{126E6271-54BE-434F-82B3-6BD13FC7F6CD}"/>
    <dgm:cxn modelId="{930A61CD-FB55-4144-B9A8-614A39916423}" srcId="{DFC20896-B36B-460D-A60A-AC9AAAFB72AB}" destId="{33ADDBD5-3F56-49E7-9739-C73F26169ADB}" srcOrd="2" destOrd="0" parTransId="{4C0A015F-5DC6-4D07-AEB5-B932AB109DF2}" sibTransId="{9093069B-C122-4388-8AEE-569E78498885}"/>
    <dgm:cxn modelId="{E0A2F3F8-9F44-4F3E-AEC6-5791A66E728A}" type="presOf" srcId="{854B345B-886B-48B8-A11A-3EC665C33ED0}" destId="{A6B693A4-918B-49DB-8AE7-37251176BA43}" srcOrd="0" destOrd="0" presId="urn:microsoft.com/office/officeart/2005/8/layout/vList2"/>
    <dgm:cxn modelId="{ACF0B125-F1CF-42CB-A54A-BBB9CEDFB949}" type="presOf" srcId="{934E9997-230C-4208-BC82-C2F05E95D623}" destId="{D2301191-8F75-4B76-9E15-FE8BDAE90A56}" srcOrd="0" destOrd="0" presId="urn:microsoft.com/office/officeart/2005/8/layout/vList2"/>
    <dgm:cxn modelId="{59D0CCF3-EED3-4A2F-B836-5E728A7E6F36}" srcId="{854B345B-886B-48B8-A11A-3EC665C33ED0}" destId="{934E9997-230C-4208-BC82-C2F05E95D623}" srcOrd="0" destOrd="0" parTransId="{065D890E-C656-46EE-91E4-D8A3BA805190}" sibTransId="{5557968E-2B7F-48C6-9993-5433EBF79A29}"/>
    <dgm:cxn modelId="{C54E3A83-AAC4-453A-B4F8-271785D00E73}" type="presOf" srcId="{D488C356-8229-46D5-BF6F-E5CF3F7F6402}" destId="{061CBE81-9011-4FB0-B6A8-E2E58A508406}" srcOrd="0" destOrd="1" presId="urn:microsoft.com/office/officeart/2005/8/layout/vList2"/>
    <dgm:cxn modelId="{126BC394-9CAA-4F91-809A-AB8088752FAD}" type="presOf" srcId="{DFC20896-B36B-460D-A60A-AC9AAAFB72AB}" destId="{A94643E1-2139-4C18-963C-C76644DB8E85}" srcOrd="0" destOrd="0" presId="urn:microsoft.com/office/officeart/2005/8/layout/vList2"/>
    <dgm:cxn modelId="{79308533-A709-4FC9-A6B4-77F435B54EDA}" type="presParOf" srcId="{A6B693A4-918B-49DB-8AE7-37251176BA43}" destId="{D2301191-8F75-4B76-9E15-FE8BDAE90A56}" srcOrd="0" destOrd="0" presId="urn:microsoft.com/office/officeart/2005/8/layout/vList2"/>
    <dgm:cxn modelId="{60457683-83CF-4E98-AEC6-0E9B3C32E6D1}" type="presParOf" srcId="{A6B693A4-918B-49DB-8AE7-37251176BA43}" destId="{8E8D70CA-0731-4ED6-A408-8B4F532CA2CA}" srcOrd="1" destOrd="0" presId="urn:microsoft.com/office/officeart/2005/8/layout/vList2"/>
    <dgm:cxn modelId="{0EB215AE-2DA5-42C0-A2EF-39AEA0D2B60D}" type="presParOf" srcId="{A6B693A4-918B-49DB-8AE7-37251176BA43}" destId="{10EA64A5-657F-41B7-B4E4-018BD0486B54}" srcOrd="2" destOrd="0" presId="urn:microsoft.com/office/officeart/2005/8/layout/vList2"/>
    <dgm:cxn modelId="{131F263C-B903-471B-8F7F-D227FCB6A4F2}" type="presParOf" srcId="{A6B693A4-918B-49DB-8AE7-37251176BA43}" destId="{3B1D2620-92B6-4C0F-AA23-7744FB87EE72}" srcOrd="3" destOrd="0" presId="urn:microsoft.com/office/officeart/2005/8/layout/vList2"/>
    <dgm:cxn modelId="{9E43B91D-4EAA-4568-BDE3-2713DA8596CC}" type="presParOf" srcId="{A6B693A4-918B-49DB-8AE7-37251176BA43}" destId="{A94643E1-2139-4C18-963C-C76644DB8E85}" srcOrd="4" destOrd="0" presId="urn:microsoft.com/office/officeart/2005/8/layout/vList2"/>
    <dgm:cxn modelId="{ED15466A-70A7-482E-978E-9CB5FD166F76}" type="presParOf" srcId="{A6B693A4-918B-49DB-8AE7-37251176BA43}" destId="{061CBE81-9011-4FB0-B6A8-E2E58A508406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301191-8F75-4B76-9E15-FE8BDAE90A56}">
      <dsp:nvSpPr>
        <dsp:cNvPr id="0" name=""/>
        <dsp:cNvSpPr/>
      </dsp:nvSpPr>
      <dsp:spPr>
        <a:xfrm>
          <a:off x="0" y="247380"/>
          <a:ext cx="6609313" cy="92663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/>
            <a:t>Forum to discuss how the scheme is going and get your feedback.</a:t>
          </a:r>
          <a:endParaRPr lang="en-US" sz="2400" kern="1200" dirty="0"/>
        </a:p>
      </dsp:txBody>
      <dsp:txXfrm>
        <a:off x="45235" y="292615"/>
        <a:ext cx="6518843" cy="836169"/>
      </dsp:txXfrm>
    </dsp:sp>
    <dsp:sp modelId="{10EA64A5-657F-41B7-B4E4-018BD0486B54}">
      <dsp:nvSpPr>
        <dsp:cNvPr id="0" name=""/>
        <dsp:cNvSpPr/>
      </dsp:nvSpPr>
      <dsp:spPr>
        <a:xfrm>
          <a:off x="0" y="1243140"/>
          <a:ext cx="6609313" cy="92663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/>
            <a:t>Guidance document- The role of the mentor (April 2021) </a:t>
          </a:r>
          <a:endParaRPr lang="en-US" sz="2400" kern="1200"/>
        </a:p>
      </dsp:txBody>
      <dsp:txXfrm>
        <a:off x="45235" y="1288375"/>
        <a:ext cx="6518843" cy="836169"/>
      </dsp:txXfrm>
    </dsp:sp>
    <dsp:sp modelId="{A94643E1-2139-4C18-963C-C76644DB8E85}">
      <dsp:nvSpPr>
        <dsp:cNvPr id="0" name=""/>
        <dsp:cNvSpPr/>
      </dsp:nvSpPr>
      <dsp:spPr>
        <a:xfrm>
          <a:off x="0" y="2238900"/>
          <a:ext cx="6609313" cy="92663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/>
            <a:t>Discussion points</a:t>
          </a:r>
          <a:endParaRPr lang="en-US" sz="2400" kern="1200"/>
        </a:p>
      </dsp:txBody>
      <dsp:txXfrm>
        <a:off x="45235" y="2284135"/>
        <a:ext cx="6518843" cy="836169"/>
      </dsp:txXfrm>
    </dsp:sp>
    <dsp:sp modelId="{061CBE81-9011-4FB0-B6A8-E2E58A508406}">
      <dsp:nvSpPr>
        <dsp:cNvPr id="0" name=""/>
        <dsp:cNvSpPr/>
      </dsp:nvSpPr>
      <dsp:spPr>
        <a:xfrm>
          <a:off x="0" y="3165539"/>
          <a:ext cx="6609313" cy="1540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846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900" kern="1200"/>
            <a:t>What do you want from your mentor?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900" kern="1200"/>
            <a:t>What contact with your mentor would be beneficial?</a:t>
          </a:r>
          <a:endParaRPr lang="en-US" sz="1900" kern="120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GB" sz="1900" kern="1200" dirty="0"/>
            <a:t>Do you know who your mentor is and how to find out?</a:t>
          </a:r>
          <a:endParaRPr 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/>
            <a:t>Any examples of good practice?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/>
            <a:t>Any bottlenecks?</a:t>
          </a:r>
        </a:p>
      </dsp:txBody>
      <dsp:txXfrm>
        <a:off x="0" y="3165539"/>
        <a:ext cx="6609313" cy="1540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756FB-E05E-443F-88A1-CFC9063899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4727" y="1597961"/>
            <a:ext cx="9144000" cy="31623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5DA97A-281B-4A77-9D2C-C5E6A860E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4727" y="4902488"/>
            <a:ext cx="9144000" cy="985075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D7BAE-E194-4223-BB4E-5E487863F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5/4/2023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1F6C9-7279-4DF8-9462-3EFEFA03F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457072-0A38-49AD-8D0D-0E42DD488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33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98199-C6CF-4DFF-A750-435F06CC7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2D5EB-F993-411F-9DBA-971321FC0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5D216-27F9-4078-8349-ABC9F614A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4F8A8-FBA7-4F25-ADEA-AF346495D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609F8-5897-4724-8FA6-3EFDE8F2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26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C0F0C-7BA8-490D-B4C9-CCE145DCD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6" y="1709738"/>
            <a:ext cx="9143999" cy="3050523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90E61-B837-4BE4-9BC7-6AF706BCC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726" y="4902488"/>
            <a:ext cx="9143999" cy="9850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52E15F-E46D-44C6-9FB9-07B0BC545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F6955-3667-4857-B35A-9E12F7988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4B309-D15E-4FA1-9B8D-8C1F3B56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535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219AB-91F9-4F80-9B5D-2E6FE925F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9F334-D0CF-4DFD-BAA9-3ECD639B1F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7362" y="2227809"/>
            <a:ext cx="4942438" cy="39491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5E0B5D-4613-4DA7-BA20-58B19BE8A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27809"/>
            <a:ext cx="4855265" cy="39491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F311AB-0603-424D-BC42-0CEAB3562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3AA2AC-0C5F-4835-BE47-D780C2989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C54C0-DFDA-4778-9EE8-5E5C30E05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92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F3603-5B09-4916-8324-A6BDAB4E0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6" y="365125"/>
            <a:ext cx="9942739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4073C-C15B-4218-9B84-675895517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4725" y="1681163"/>
            <a:ext cx="49128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116D27-36F6-440B-A9BE-8B9499047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4726" y="2505075"/>
            <a:ext cx="4912849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12010D-7AC4-4A70-A211-6A29274119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8552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AE85B5-3350-49A4-86A1-E5DAED4916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85526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73E874-D08B-4D81-B82D-5DF242E4A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174067-0FFA-41C3-A3A6-E8907CC32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947985-FBC0-4118-8877-2E327F637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634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E0282-3DE7-4AB9-83AC-AFEDD22AF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A7436C-706A-443F-86CD-4444C8281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B53292-7EA5-45D0-957F-636A44FC0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76F59D-34BB-462C-B506-040B9E982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826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E55245-AB52-41B4-9B28-55E6527DA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73B8AE-58B0-4FDF-8430-9D8D3DD53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E4D91-8619-43C1-841B-B5F47DE01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757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DA660-DF93-4947-B93F-BF118D3B5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457200"/>
            <a:ext cx="368729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0292E-B3E1-4FD6-A7FA-C165BAC21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844277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B0ECC-817B-4A71-AFB5-FC60A2BC3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253343"/>
            <a:ext cx="3687298" cy="3615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88E0B-6135-4F59-A35A-2CA1A8BA4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DEF36-4037-4E6D-988F-CC8E3F11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C0D2D-D878-4723-A002-5A601EFB4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073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C59D5-B8A1-4C9C-A61F-E082A4433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27" y="720433"/>
            <a:ext cx="3687298" cy="158733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CB4F5F-E6E7-45C3-B35C-80F81FB1A5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8277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33AB7-4F8E-4A9F-AC15-89E6A6E00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4727" y="2449286"/>
            <a:ext cx="3687298" cy="3419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4B526-866D-4E11-A7F9-081BD4EDF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758BF8-E962-4367-8495-62438FDD4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C20AE1-C97D-4E6C-9DB2-B2904C2CF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874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89E81-5CFF-4A28-B9C8-5D54E51DF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8A4CC8-DCB0-4E94-98A7-236E3D1866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1F802-21C2-44B2-A419-55469D826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DB709-08FF-4C4A-8670-4CCA9146F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95375-1CC8-4950-8439-877451C42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727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8BDF0-A155-454D-B3E2-AD15D0905A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73242" y="827313"/>
            <a:ext cx="2280557" cy="506185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244E0D-96EC-4B35-BA5C-5DAFCC728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27313"/>
            <a:ext cx="8115300" cy="5061857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ADC4E-9FB1-439F-B0FB-47F47B342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8A28C-4C6A-46EA-90C0-4EE0B89CC5C7}" type="datetimeFigureOut">
              <a:rPr lang="en-US" smtClean="0"/>
              <a:t>5/4/2023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E406-061A-4440-BA75-3B684FC84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D93CF-F5F3-4897-A51E-47D577FDD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F7F31-0B8A-474A-B86C-91F3817543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5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E192E3E-68A9-4F36-936C-1C8D0B9EF132}"/>
              </a:ext>
            </a:extLst>
          </p:cNvPr>
          <p:cNvSpPr/>
          <p:nvPr/>
        </p:nvSpPr>
        <p:spPr>
          <a:xfrm>
            <a:off x="8803792" y="3455896"/>
            <a:ext cx="3388208" cy="3406341"/>
          </a:xfrm>
          <a:custGeom>
            <a:avLst/>
            <a:gdLst>
              <a:gd name="connsiteX0" fmla="*/ 3388058 w 3388208"/>
              <a:gd name="connsiteY0" fmla="*/ 0 h 3406341"/>
              <a:gd name="connsiteX1" fmla="*/ 3388208 w 3388208"/>
              <a:gd name="connsiteY1" fmla="*/ 0 h 3406341"/>
              <a:gd name="connsiteX2" fmla="*/ 3388208 w 3388208"/>
              <a:gd name="connsiteY2" fmla="*/ 3406341 h 3406341"/>
              <a:gd name="connsiteX3" fmla="*/ 0 w 3388208"/>
              <a:gd name="connsiteY3" fmla="*/ 3406341 h 3406341"/>
              <a:gd name="connsiteX4" fmla="*/ 79006 w 3388208"/>
              <a:gd name="connsiteY4" fmla="*/ 3404386 h 3406341"/>
              <a:gd name="connsiteX5" fmla="*/ 3383947 w 3388208"/>
              <a:gd name="connsiteY5" fmla="*/ 164274 h 3406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88208" h="3406341">
                <a:moveTo>
                  <a:pt x="3388058" y="0"/>
                </a:moveTo>
                <a:lnTo>
                  <a:pt x="3388208" y="0"/>
                </a:lnTo>
                <a:lnTo>
                  <a:pt x="3388208" y="3406341"/>
                </a:lnTo>
                <a:lnTo>
                  <a:pt x="0" y="3406341"/>
                </a:lnTo>
                <a:lnTo>
                  <a:pt x="79006" y="3404386"/>
                </a:lnTo>
                <a:cubicBezTo>
                  <a:pt x="1864742" y="3315784"/>
                  <a:pt x="3296223" y="1912901"/>
                  <a:pt x="3383947" y="1642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214EB0-7E6D-4536-9350-5CB688B56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720434"/>
            <a:ext cx="9950103" cy="15073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5455E-4725-4924-BF7D-2E1FC9E39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7362" y="2427316"/>
            <a:ext cx="9950103" cy="3513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AD9D9-1A1D-4438-9F3D-E5E58FD72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43751" y="6356350"/>
            <a:ext cx="22966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8C28A28C-4C6A-46EA-90C0-4EE0B89CC5C7}" type="datetimeFigureOut">
              <a:rPr lang="en-US" smtClean="0"/>
              <a:pPr/>
              <a:t>5/4/2023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0A827-D7BF-4CA4-8C29-5AE54ADA47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610380" y="1926575"/>
            <a:ext cx="38303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17188-1DE1-4DA5-8161-21179E4ADE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0355" y="6356350"/>
            <a:ext cx="410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DEF7F31-0B8A-474A-B86C-91F3817543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69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200" b="1" kern="120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2C729A30-F429-4967-81E8-45F6757C88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9FC137C-7F97-41FA-86A1-2E01C383749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967903" cy="68579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9FBFB9D3-7D34-4948-B4D0-73E7B6E5272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54949" y="-54949"/>
            <a:ext cx="6858005" cy="6967903"/>
          </a:xfrm>
          <a:custGeom>
            <a:avLst/>
            <a:gdLst>
              <a:gd name="connsiteX0" fmla="*/ 0 w 2559050"/>
              <a:gd name="connsiteY0" fmla="*/ 0 h 2559050"/>
              <a:gd name="connsiteX1" fmla="*/ 2559050 w 2559050"/>
              <a:gd name="connsiteY1" fmla="*/ 0 h 2559050"/>
              <a:gd name="connsiteX2" fmla="*/ 0 w 2559050"/>
              <a:gd name="connsiteY2" fmla="*/ 2559050 h 255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9050" h="2559050">
                <a:moveTo>
                  <a:pt x="0" y="0"/>
                </a:moveTo>
                <a:lnTo>
                  <a:pt x="2559050" y="0"/>
                </a:lnTo>
                <a:cubicBezTo>
                  <a:pt x="2559050" y="1413324"/>
                  <a:pt x="1413324" y="2559050"/>
                  <a:pt x="0" y="255905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58F758-7C66-4E01-9F6A-CB849A8B3F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4728" y="1187454"/>
            <a:ext cx="4348578" cy="2005262"/>
          </a:xfrm>
        </p:spPr>
        <p:txBody>
          <a:bodyPr>
            <a:normAutofit/>
          </a:bodyPr>
          <a:lstStyle/>
          <a:p>
            <a:r>
              <a:rPr lang="en-GB" dirty="0"/>
              <a:t>The Role of the Mentor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6DCFF1-6CB3-45CD-8AF0-C8307022AA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774" y="3882303"/>
            <a:ext cx="4845477" cy="2005261"/>
          </a:xfrm>
        </p:spPr>
        <p:txBody>
          <a:bodyPr>
            <a:normAutofit fontScale="40000" lnSpcReduction="20000"/>
          </a:bodyPr>
          <a:lstStyle/>
          <a:p>
            <a:r>
              <a:rPr lang="en-GB" sz="4000" dirty="0"/>
              <a:t>Kirsty Ellis, </a:t>
            </a:r>
          </a:p>
          <a:p>
            <a:r>
              <a:rPr lang="en-GB" sz="4000" dirty="0"/>
              <a:t>CI Champion Mentor: Bradford Royal Infirmary</a:t>
            </a:r>
          </a:p>
          <a:p>
            <a:r>
              <a:rPr lang="en-GB" sz="4000" dirty="0"/>
              <a:t>Judith Bird </a:t>
            </a:r>
          </a:p>
          <a:p>
            <a:r>
              <a:rPr lang="en-GB" sz="4000" dirty="0"/>
              <a:t>Head of Service, CI Champion Mentor Addenbrooke’s Hospital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662323-F2A7-A179-477B-2ABCCF34DC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52" r="41277" b="-2"/>
          <a:stretch/>
        </p:blipFill>
        <p:spPr>
          <a:xfrm>
            <a:off x="6967903" y="-14"/>
            <a:ext cx="5236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205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4842243-8D8F-4D37-8FC3-09A660E7AE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76BE5E-1B88-479E-BFCC-A9145E69A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48" y="2104466"/>
            <a:ext cx="2318028" cy="3213846"/>
          </a:xfrm>
        </p:spPr>
        <p:txBody>
          <a:bodyPr anchor="b">
            <a:normAutofit/>
          </a:bodyPr>
          <a:lstStyle/>
          <a:p>
            <a:r>
              <a:rPr lang="en-GB" sz="2400"/>
              <a:t>Aims of the session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FF53E3-0DDC-4270-9698-6F5D68343F5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84074" y="0"/>
            <a:ext cx="8707926" cy="68580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C9504DD-5075-8746-0E65-D684F21C68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8741252"/>
              </p:ext>
            </p:extLst>
          </p:nvPr>
        </p:nvGraphicFramePr>
        <p:xfrm>
          <a:off x="4505325" y="942975"/>
          <a:ext cx="6609313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9966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3FA95-4008-4747-9FB0-52775AD57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Role of the Mentor</a:t>
            </a:r>
            <a:br>
              <a:rPr lang="en-GB" dirty="0"/>
            </a:br>
            <a:r>
              <a:rPr lang="en-GB" sz="24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Summary of role on BAA CI champions site</a:t>
            </a:r>
            <a:endParaRPr lang="en-GB" sz="28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EFBA9-B331-4FBC-A32F-10634C362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Sharing contact details with timely responses</a:t>
            </a:r>
          </a:p>
          <a:p>
            <a:r>
              <a:rPr lang="en-GB" dirty="0"/>
              <a:t>Training of CI champions:</a:t>
            </a:r>
          </a:p>
          <a:p>
            <a:pPr marL="560070" lvl="1" indent="-285750">
              <a:buFont typeface="Courier New" panose="02070309020205020404" pitchFamily="49" charset="0"/>
              <a:buChar char="o"/>
            </a:pPr>
            <a:r>
              <a:rPr lang="en-GB" dirty="0"/>
              <a:t>Meetings</a:t>
            </a:r>
          </a:p>
          <a:p>
            <a:pPr marL="560070" lvl="1" indent="-285750">
              <a:buFont typeface="Courier New" panose="02070309020205020404" pitchFamily="49" charset="0"/>
              <a:buChar char="o"/>
            </a:pPr>
            <a:r>
              <a:rPr lang="en-GB" dirty="0"/>
              <a:t>Sharing of leaflets</a:t>
            </a:r>
          </a:p>
          <a:p>
            <a:pPr marL="560070" lvl="1" indent="-285750">
              <a:buFont typeface="Courier New" panose="02070309020205020404" pitchFamily="49" charset="0"/>
              <a:buChar char="o"/>
            </a:pPr>
            <a:r>
              <a:rPr lang="en-GB" dirty="0"/>
              <a:t>Provide opportunity to talk to patients</a:t>
            </a:r>
          </a:p>
          <a:p>
            <a:pPr marL="560070" lvl="1" indent="-285750">
              <a:buFont typeface="Courier New" panose="02070309020205020404" pitchFamily="49" charset="0"/>
              <a:buChar char="o"/>
            </a:pPr>
            <a:r>
              <a:rPr lang="en-GB" dirty="0"/>
              <a:t>Observations</a:t>
            </a:r>
          </a:p>
          <a:p>
            <a:pPr marL="560070" lvl="1" indent="-285750">
              <a:buFont typeface="Courier New" panose="02070309020205020404" pitchFamily="49" charset="0"/>
              <a:buChar char="o"/>
            </a:pPr>
            <a:r>
              <a:rPr lang="en-GB" dirty="0"/>
              <a:t>Speech testing</a:t>
            </a:r>
          </a:p>
          <a:p>
            <a:r>
              <a:rPr lang="en-GB" dirty="0"/>
              <a:t>Audit referrals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4879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413D7-6A7B-4761-9395-BB0AF0E9A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720434"/>
            <a:ext cx="9950103" cy="763809"/>
          </a:xfrm>
        </p:spPr>
        <p:txBody>
          <a:bodyPr/>
          <a:lstStyle/>
          <a:p>
            <a:r>
              <a:rPr lang="en-GB" dirty="0"/>
              <a:t>What do you want from mentors?</a:t>
            </a:r>
          </a:p>
        </p:txBody>
      </p:sp>
      <p:sp>
        <p:nvSpPr>
          <p:cNvPr id="4" name="Rectangle: Diagonal Corners Snipped 3">
            <a:extLst>
              <a:ext uri="{FF2B5EF4-FFF2-40B4-BE49-F238E27FC236}">
                <a16:creationId xmlns:a16="http://schemas.microsoft.com/office/drawing/2014/main" id="{8BA867D0-4156-4864-8905-EF925538642D}"/>
              </a:ext>
            </a:extLst>
          </p:cNvPr>
          <p:cNvSpPr/>
          <p:nvPr/>
        </p:nvSpPr>
        <p:spPr>
          <a:xfrm rot="16200000">
            <a:off x="3061253" y="4432852"/>
            <a:ext cx="2252870" cy="2252870"/>
          </a:xfrm>
          <a:prstGeom prst="snip2Diag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GB" dirty="0">
                <a:solidFill>
                  <a:schemeClr val="tx2">
                    <a:lumMod val="90000"/>
                    <a:lumOff val="10000"/>
                  </a:schemeClr>
                </a:solidFill>
              </a:rPr>
              <a:t>Case discussion</a:t>
            </a:r>
          </a:p>
        </p:txBody>
      </p:sp>
      <p:sp>
        <p:nvSpPr>
          <p:cNvPr id="5" name="Rectangle: Diagonal Corners Snipped 4">
            <a:extLst>
              <a:ext uri="{FF2B5EF4-FFF2-40B4-BE49-F238E27FC236}">
                <a16:creationId xmlns:a16="http://schemas.microsoft.com/office/drawing/2014/main" id="{ED4E6113-C753-46E2-AF24-8C8E05183F6C}"/>
              </a:ext>
            </a:extLst>
          </p:cNvPr>
          <p:cNvSpPr/>
          <p:nvPr/>
        </p:nvSpPr>
        <p:spPr>
          <a:xfrm>
            <a:off x="5890591" y="4432852"/>
            <a:ext cx="2252870" cy="2252870"/>
          </a:xfrm>
          <a:prstGeom prst="snip2Diag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2">
                    <a:lumMod val="90000"/>
                    <a:lumOff val="10000"/>
                  </a:schemeClr>
                </a:solidFill>
              </a:rPr>
              <a:t>Resource sharing</a:t>
            </a:r>
          </a:p>
        </p:txBody>
      </p:sp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C2A77AEA-86EE-4103-8E62-DD6412CEEF2E}"/>
              </a:ext>
            </a:extLst>
          </p:cNvPr>
          <p:cNvSpPr/>
          <p:nvPr/>
        </p:nvSpPr>
        <p:spPr>
          <a:xfrm>
            <a:off x="3061253" y="1775791"/>
            <a:ext cx="2252870" cy="2252870"/>
          </a:xfrm>
          <a:prstGeom prst="snip2Diag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Observation</a:t>
            </a:r>
          </a:p>
        </p:txBody>
      </p:sp>
      <p:sp>
        <p:nvSpPr>
          <p:cNvPr id="7" name="Rectangle: Diagonal Corners Snipped 6">
            <a:extLst>
              <a:ext uri="{FF2B5EF4-FFF2-40B4-BE49-F238E27FC236}">
                <a16:creationId xmlns:a16="http://schemas.microsoft.com/office/drawing/2014/main" id="{54D4BB9C-A2E4-4E6A-BA40-49EC41217D86}"/>
              </a:ext>
            </a:extLst>
          </p:cNvPr>
          <p:cNvSpPr/>
          <p:nvPr/>
        </p:nvSpPr>
        <p:spPr>
          <a:xfrm rot="16200000">
            <a:off x="5890591" y="1775791"/>
            <a:ext cx="2252870" cy="2252870"/>
          </a:xfrm>
          <a:prstGeom prst="snip2Diag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GB" dirty="0">
                <a:solidFill>
                  <a:schemeClr val="tx2">
                    <a:lumMod val="90000"/>
                    <a:lumOff val="10000"/>
                  </a:schemeClr>
                </a:solidFill>
              </a:rPr>
              <a:t>Training</a:t>
            </a:r>
          </a:p>
        </p:txBody>
      </p:sp>
    </p:spTree>
    <p:extLst>
      <p:ext uri="{BB962C8B-B14F-4D97-AF65-F5344CB8AC3E}">
        <p14:creationId xmlns:p14="http://schemas.microsoft.com/office/powerpoint/2010/main" val="1267927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E0884-62B1-4FCB-8A46-D1AEC77C1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362" y="450572"/>
            <a:ext cx="9950103" cy="743567"/>
          </a:xfrm>
        </p:spPr>
        <p:txBody>
          <a:bodyPr/>
          <a:lstStyle/>
          <a:p>
            <a:r>
              <a:rPr lang="en-GB" dirty="0"/>
              <a:t>Communication with mentors</a:t>
            </a:r>
          </a:p>
        </p:txBody>
      </p:sp>
      <p:sp>
        <p:nvSpPr>
          <p:cNvPr id="6" name="Rectangle: Diagonal Corners Snipped 5">
            <a:extLst>
              <a:ext uri="{FF2B5EF4-FFF2-40B4-BE49-F238E27FC236}">
                <a16:creationId xmlns:a16="http://schemas.microsoft.com/office/drawing/2014/main" id="{087ACD8B-6BDC-467F-A817-7618C7759B99}"/>
              </a:ext>
            </a:extLst>
          </p:cNvPr>
          <p:cNvSpPr/>
          <p:nvPr/>
        </p:nvSpPr>
        <p:spPr>
          <a:xfrm rot="16200000">
            <a:off x="3061253" y="4432852"/>
            <a:ext cx="2252870" cy="2252870"/>
          </a:xfrm>
          <a:prstGeom prst="snip2Diag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GB" dirty="0">
                <a:solidFill>
                  <a:schemeClr val="tx2">
                    <a:lumMod val="90000"/>
                    <a:lumOff val="10000"/>
                  </a:schemeClr>
                </a:solidFill>
              </a:rPr>
              <a:t>Meetings</a:t>
            </a:r>
          </a:p>
        </p:txBody>
      </p:sp>
      <p:sp>
        <p:nvSpPr>
          <p:cNvPr id="9" name="Rectangle: Diagonal Corners Snipped 8">
            <a:extLst>
              <a:ext uri="{FF2B5EF4-FFF2-40B4-BE49-F238E27FC236}">
                <a16:creationId xmlns:a16="http://schemas.microsoft.com/office/drawing/2014/main" id="{E57B577D-1EE8-4E90-A71B-8E5EA286F6F3}"/>
              </a:ext>
            </a:extLst>
          </p:cNvPr>
          <p:cNvSpPr/>
          <p:nvPr/>
        </p:nvSpPr>
        <p:spPr>
          <a:xfrm>
            <a:off x="5890591" y="4432852"/>
            <a:ext cx="2252870" cy="2252870"/>
          </a:xfrm>
          <a:prstGeom prst="snip2Diag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2">
                    <a:lumMod val="90000"/>
                    <a:lumOff val="10000"/>
                  </a:schemeClr>
                </a:solidFill>
              </a:rPr>
              <a:t>How to find your mentor</a:t>
            </a:r>
          </a:p>
        </p:txBody>
      </p:sp>
      <p:sp>
        <p:nvSpPr>
          <p:cNvPr id="10" name="Rectangle: Diagonal Corners Snipped 9">
            <a:extLst>
              <a:ext uri="{FF2B5EF4-FFF2-40B4-BE49-F238E27FC236}">
                <a16:creationId xmlns:a16="http://schemas.microsoft.com/office/drawing/2014/main" id="{2EA07AFC-BDF1-4A70-8796-BC8A88A01D17}"/>
              </a:ext>
            </a:extLst>
          </p:cNvPr>
          <p:cNvSpPr/>
          <p:nvPr/>
        </p:nvSpPr>
        <p:spPr>
          <a:xfrm>
            <a:off x="3061253" y="1775791"/>
            <a:ext cx="2252870" cy="2252870"/>
          </a:xfrm>
          <a:prstGeom prst="snip2Diag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2">
                    <a:lumMod val="90000"/>
                    <a:lumOff val="10000"/>
                  </a:schemeClr>
                </a:solidFill>
              </a:rPr>
              <a:t>Format</a:t>
            </a:r>
          </a:p>
        </p:txBody>
      </p:sp>
      <p:sp>
        <p:nvSpPr>
          <p:cNvPr id="11" name="Rectangle: Diagonal Corners Snipped 10">
            <a:extLst>
              <a:ext uri="{FF2B5EF4-FFF2-40B4-BE49-F238E27FC236}">
                <a16:creationId xmlns:a16="http://schemas.microsoft.com/office/drawing/2014/main" id="{DCE8D543-A81E-4DF3-ACD6-949192F682F6}"/>
              </a:ext>
            </a:extLst>
          </p:cNvPr>
          <p:cNvSpPr/>
          <p:nvPr/>
        </p:nvSpPr>
        <p:spPr>
          <a:xfrm rot="16200000">
            <a:off x="5890591" y="1775791"/>
            <a:ext cx="2252870" cy="2252870"/>
          </a:xfrm>
          <a:prstGeom prst="snip2Diag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GB" dirty="0">
                <a:solidFill>
                  <a:schemeClr val="tx2">
                    <a:lumMod val="90000"/>
                    <a:lumOff val="10000"/>
                  </a:schemeClr>
                </a:solidFill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3266122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FA2DA-D261-438A-937E-B13861484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3311" y="1917347"/>
            <a:ext cx="3560898" cy="1081862"/>
          </a:xfrm>
        </p:spPr>
        <p:txBody>
          <a:bodyPr>
            <a:normAutofit fontScale="90000"/>
          </a:bodyPr>
          <a:lstStyle/>
          <a:p>
            <a:r>
              <a:rPr lang="en-GB" dirty="0"/>
              <a:t>Who is your mentor</a:t>
            </a:r>
          </a:p>
        </p:txBody>
      </p:sp>
      <p:sp>
        <p:nvSpPr>
          <p:cNvPr id="5" name="Teardrop 4">
            <a:extLst>
              <a:ext uri="{FF2B5EF4-FFF2-40B4-BE49-F238E27FC236}">
                <a16:creationId xmlns:a16="http://schemas.microsoft.com/office/drawing/2014/main" id="{37CDF496-159F-499D-97CD-5A6225F493F2}"/>
              </a:ext>
            </a:extLst>
          </p:cNvPr>
          <p:cNvSpPr/>
          <p:nvPr/>
        </p:nvSpPr>
        <p:spPr>
          <a:xfrm>
            <a:off x="1921566" y="3700976"/>
            <a:ext cx="2994990" cy="2517914"/>
          </a:xfrm>
          <a:prstGeom prst="teardrop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Email local CI teams</a:t>
            </a:r>
          </a:p>
        </p:txBody>
      </p:sp>
      <p:sp>
        <p:nvSpPr>
          <p:cNvPr id="6" name="Teardrop 5">
            <a:extLst>
              <a:ext uri="{FF2B5EF4-FFF2-40B4-BE49-F238E27FC236}">
                <a16:creationId xmlns:a16="http://schemas.microsoft.com/office/drawing/2014/main" id="{FE02188A-744A-4625-8A52-AECD1121AC8F}"/>
              </a:ext>
            </a:extLst>
          </p:cNvPr>
          <p:cNvSpPr/>
          <p:nvPr/>
        </p:nvSpPr>
        <p:spPr>
          <a:xfrm rot="10800000" flipV="1">
            <a:off x="5221356" y="3667844"/>
            <a:ext cx="2994990" cy="2517914"/>
          </a:xfrm>
          <a:prstGeom prst="teardrop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Link with CI manufacturers</a:t>
            </a:r>
          </a:p>
        </p:txBody>
      </p:sp>
      <p:sp>
        <p:nvSpPr>
          <p:cNvPr id="7" name="Teardrop 6">
            <a:extLst>
              <a:ext uri="{FF2B5EF4-FFF2-40B4-BE49-F238E27FC236}">
                <a16:creationId xmlns:a16="http://schemas.microsoft.com/office/drawing/2014/main" id="{3DB8ED8F-645B-40B5-A977-0B908C91D69F}"/>
              </a:ext>
            </a:extLst>
          </p:cNvPr>
          <p:cNvSpPr/>
          <p:nvPr/>
        </p:nvSpPr>
        <p:spPr>
          <a:xfrm rot="10800000">
            <a:off x="5221356" y="894522"/>
            <a:ext cx="2994990" cy="2517914"/>
          </a:xfrm>
          <a:prstGeom prst="teardrop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02FC6B-435A-2E72-99C1-47F306FEF6F3}"/>
              </a:ext>
            </a:extLst>
          </p:cNvPr>
          <p:cNvSpPr txBox="1"/>
          <p:nvPr/>
        </p:nvSpPr>
        <p:spPr>
          <a:xfrm>
            <a:off x="5844209" y="1973237"/>
            <a:ext cx="1683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BAA contact</a:t>
            </a:r>
          </a:p>
        </p:txBody>
      </p:sp>
    </p:spTree>
    <p:extLst>
      <p:ext uri="{BB962C8B-B14F-4D97-AF65-F5344CB8AC3E}">
        <p14:creationId xmlns:p14="http://schemas.microsoft.com/office/powerpoint/2010/main" val="975257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D4323-C6D1-5D6E-DDD7-0B9131FE0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1638" y="1905061"/>
            <a:ext cx="5849416" cy="1507376"/>
          </a:xfrm>
        </p:spPr>
        <p:txBody>
          <a:bodyPr/>
          <a:lstStyle/>
          <a:p>
            <a:r>
              <a:rPr lang="en-GB" dirty="0"/>
              <a:t>Examples of good mentor support?</a:t>
            </a:r>
          </a:p>
        </p:txBody>
      </p:sp>
      <p:sp>
        <p:nvSpPr>
          <p:cNvPr id="4" name="Teardrop 3">
            <a:extLst>
              <a:ext uri="{FF2B5EF4-FFF2-40B4-BE49-F238E27FC236}">
                <a16:creationId xmlns:a16="http://schemas.microsoft.com/office/drawing/2014/main" id="{E83906AF-A6C8-A7B1-5B52-048401F37168}"/>
              </a:ext>
            </a:extLst>
          </p:cNvPr>
          <p:cNvSpPr/>
          <p:nvPr/>
        </p:nvSpPr>
        <p:spPr>
          <a:xfrm>
            <a:off x="1921566" y="3700976"/>
            <a:ext cx="2994990" cy="2517914"/>
          </a:xfrm>
          <a:prstGeom prst="teardrop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From CI companies</a:t>
            </a:r>
          </a:p>
        </p:txBody>
      </p:sp>
      <p:sp>
        <p:nvSpPr>
          <p:cNvPr id="5" name="Teardrop 4">
            <a:extLst>
              <a:ext uri="{FF2B5EF4-FFF2-40B4-BE49-F238E27FC236}">
                <a16:creationId xmlns:a16="http://schemas.microsoft.com/office/drawing/2014/main" id="{D4A9A8C4-A1A3-AF17-63ED-1FFC756997A0}"/>
              </a:ext>
            </a:extLst>
          </p:cNvPr>
          <p:cNvSpPr/>
          <p:nvPr/>
        </p:nvSpPr>
        <p:spPr>
          <a:xfrm rot="10800000" flipV="1">
            <a:off x="5221356" y="3667844"/>
            <a:ext cx="2994990" cy="2517914"/>
          </a:xfrm>
          <a:prstGeom prst="teardrop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Case studies</a:t>
            </a:r>
          </a:p>
        </p:txBody>
      </p:sp>
      <p:sp>
        <p:nvSpPr>
          <p:cNvPr id="6" name="Teardrop 5">
            <a:extLst>
              <a:ext uri="{FF2B5EF4-FFF2-40B4-BE49-F238E27FC236}">
                <a16:creationId xmlns:a16="http://schemas.microsoft.com/office/drawing/2014/main" id="{925A1113-1205-4F1D-BB21-BFFE980458A3}"/>
              </a:ext>
            </a:extLst>
          </p:cNvPr>
          <p:cNvSpPr/>
          <p:nvPr/>
        </p:nvSpPr>
        <p:spPr>
          <a:xfrm rot="10800000" flipH="1">
            <a:off x="1873996" y="894522"/>
            <a:ext cx="2994990" cy="2517914"/>
          </a:xfrm>
          <a:prstGeom prst="teardrop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6D045B-19D5-31DE-1EB3-AD183505040C}"/>
              </a:ext>
            </a:extLst>
          </p:cNvPr>
          <p:cNvSpPr txBox="1"/>
          <p:nvPr/>
        </p:nvSpPr>
        <p:spPr>
          <a:xfrm>
            <a:off x="2669356" y="1905061"/>
            <a:ext cx="1619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Good contact</a:t>
            </a:r>
          </a:p>
        </p:txBody>
      </p:sp>
    </p:spTree>
    <p:extLst>
      <p:ext uri="{BB962C8B-B14F-4D97-AF65-F5344CB8AC3E}">
        <p14:creationId xmlns:p14="http://schemas.microsoft.com/office/powerpoint/2010/main" val="3280843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EDB2E-53DF-2026-B5C8-83812B5EE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948" y="2532906"/>
            <a:ext cx="9950103" cy="1507376"/>
          </a:xfrm>
        </p:spPr>
        <p:txBody>
          <a:bodyPr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en-GB" dirty="0"/>
              <a:t>Any areas for improvement?</a:t>
            </a:r>
            <a:br>
              <a:rPr lang="en-GB" dirty="0"/>
            </a:br>
            <a:r>
              <a:rPr lang="en-GB" dirty="0">
                <a:solidFill>
                  <a:srgbClr val="FFC000"/>
                </a:solidFill>
              </a:rPr>
              <a:t>Any bottlenecks?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Negative feedback?</a:t>
            </a:r>
          </a:p>
        </p:txBody>
      </p:sp>
    </p:spTree>
    <p:extLst>
      <p:ext uri="{BB962C8B-B14F-4D97-AF65-F5344CB8AC3E}">
        <p14:creationId xmlns:p14="http://schemas.microsoft.com/office/powerpoint/2010/main" val="1838847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47899-6639-4BA5-5C7F-232BB33CC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362" y="1117600"/>
            <a:ext cx="9950103" cy="4823230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/>
              <a:t>Discussion points</a:t>
            </a:r>
          </a:p>
          <a:p>
            <a:r>
              <a:rPr lang="en-GB" dirty="0" smtClean="0"/>
              <a:t>Some champions were not sure who there mentor was</a:t>
            </a:r>
            <a:r>
              <a:rPr lang="en-GB" dirty="0"/>
              <a:t> </a:t>
            </a:r>
            <a:r>
              <a:rPr lang="en-GB" dirty="0" smtClean="0"/>
              <a:t>and had not had much contact</a:t>
            </a:r>
          </a:p>
          <a:p>
            <a:r>
              <a:rPr lang="en-GB" dirty="0" smtClean="0"/>
              <a:t>Some champions reported good experiences with visits to their local CI centre</a:t>
            </a:r>
          </a:p>
          <a:p>
            <a:r>
              <a:rPr lang="en-GB" dirty="0" smtClean="0"/>
              <a:t>Champions and mentors information was not always up-to-date (importance of keeping BAA lists up-dated was discussed)</a:t>
            </a:r>
          </a:p>
          <a:p>
            <a:r>
              <a:rPr lang="en-GB" dirty="0" smtClean="0"/>
              <a:t>There were clearly some pockets of excellent mentor/champions link driven by proactive mentors.  This included audit of referrals, visits to local audiology and regular contacts.</a:t>
            </a:r>
          </a:p>
          <a:p>
            <a:r>
              <a:rPr lang="en-GB" dirty="0" smtClean="0"/>
              <a:t>Audiology departments do not always get timely feedback about </a:t>
            </a:r>
            <a:r>
              <a:rPr lang="en-GB" dirty="0" smtClean="0"/>
              <a:t>referrals</a:t>
            </a:r>
          </a:p>
          <a:p>
            <a:r>
              <a:rPr lang="en-GB" dirty="0" smtClean="0"/>
              <a:t>Mentors being available for case discussions has </a:t>
            </a:r>
            <a:r>
              <a:rPr lang="en-GB" smtClean="0"/>
              <a:t>been helpful </a:t>
            </a:r>
            <a:r>
              <a:rPr lang="en-GB" dirty="0" smtClean="0"/>
              <a:t>for some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386314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D1953-24ED-D8DC-FE05-F648098A5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 for the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E38E7-B45A-19AE-F1C9-7B1017A64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will use this discussion to help create new guidelines</a:t>
            </a:r>
          </a:p>
        </p:txBody>
      </p:sp>
    </p:spTree>
    <p:extLst>
      <p:ext uri="{BB962C8B-B14F-4D97-AF65-F5344CB8AC3E}">
        <p14:creationId xmlns:p14="http://schemas.microsoft.com/office/powerpoint/2010/main" val="801320257"/>
      </p:ext>
    </p:extLst>
  </p:cSld>
  <p:clrMapOvr>
    <a:masterClrMapping/>
  </p:clrMapOvr>
</p:sld>
</file>

<file path=ppt/theme/theme1.xml><?xml version="1.0" encoding="utf-8"?>
<a:theme xmlns:a="http://schemas.openxmlformats.org/drawingml/2006/main" name="BlocksVTI">
  <a:themeElements>
    <a:clrScheme name="Blocks">
      <a:dk1>
        <a:sysClr val="windowText" lastClr="000000"/>
      </a:dk1>
      <a:lt1>
        <a:sysClr val="window" lastClr="FFFFFF"/>
      </a:lt1>
      <a:dk2>
        <a:srgbClr val="1B3843"/>
      </a:dk2>
      <a:lt2>
        <a:srgbClr val="F2F3F1"/>
      </a:lt2>
      <a:accent1>
        <a:srgbClr val="7A8592"/>
      </a:accent1>
      <a:accent2>
        <a:srgbClr val="8C8C96"/>
      </a:accent2>
      <a:accent3>
        <a:srgbClr val="7A6C76"/>
      </a:accent3>
      <a:accent4>
        <a:srgbClr val="A7AA9D"/>
      </a:accent4>
      <a:accent5>
        <a:srgbClr val="63787F"/>
      </a:accent5>
      <a:accent6>
        <a:srgbClr val="889DA5"/>
      </a:accent6>
      <a:hlink>
        <a:srgbClr val="71819B"/>
      </a:hlink>
      <a:folHlink>
        <a:srgbClr val="7E8B85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sVTI" id="{31656FE6-20D8-4105-85EA-706EC9332BE9}" vid="{039DFFC9-9B25-4063-9235-B287A446F5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310</Words>
  <Application>Microsoft Office PowerPoint</Application>
  <PresentationFormat>Widescreen</PresentationFormat>
  <Paragraphs>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Avenir Next LT Pro</vt:lpstr>
      <vt:lpstr>Avenir Next LT Pro Light</vt:lpstr>
      <vt:lpstr>Courier New</vt:lpstr>
      <vt:lpstr>BlocksVTI</vt:lpstr>
      <vt:lpstr>The Role of the Mentor</vt:lpstr>
      <vt:lpstr>Aims of the session</vt:lpstr>
      <vt:lpstr>The Role of the Mentor Summary of role on BAA CI champions site</vt:lpstr>
      <vt:lpstr>What do you want from mentors?</vt:lpstr>
      <vt:lpstr>Communication with mentors</vt:lpstr>
      <vt:lpstr>Who is your mentor</vt:lpstr>
      <vt:lpstr>Examples of good mentor support?</vt:lpstr>
      <vt:lpstr>Any areas for improvement? Any bottlenecks? Negative feedback?</vt:lpstr>
      <vt:lpstr>PowerPoint Presentation</vt:lpstr>
      <vt:lpstr>Thank you for the feedback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Role of the Mentor</dc:title>
  <dc:creator>Kirsty Ellis</dc:creator>
  <cp:lastModifiedBy>BIRD, Judith (CAMBRIDGE UNIVERSITY HOSPITALS NHS FOUNDATION TRUST)</cp:lastModifiedBy>
  <cp:revision>14</cp:revision>
  <dcterms:created xsi:type="dcterms:W3CDTF">2023-02-07T09:54:54Z</dcterms:created>
  <dcterms:modified xsi:type="dcterms:W3CDTF">2023-05-04T10:19:10Z</dcterms:modified>
</cp:coreProperties>
</file>